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y8tRL4EFD6cygoNVDhz9jL4tX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7185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" name="Google Shape;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為了要能夠儲存法向量，所以我們將法向量的值normalize到0跟1之間，但如果要找回法向量原始值，就要把texel還原成1到-1之間</a:t>
            </a:r>
            <a:endParaRPr/>
          </a:p>
        </p:txBody>
      </p:sp>
      <p:sp>
        <p:nvSpPr>
          <p:cNvPr id="265" name="Google Shape;2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有點像貼膜 要把平面的東西貼到曲面上</a:t>
            </a:r>
            <a:endParaRPr/>
          </a:p>
        </p:txBody>
      </p:sp>
      <p:sp>
        <p:nvSpPr>
          <p:cNvPr id="326" name="Google Shape;32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數學推導：我們先知道某頂點的法向量N並計算出其中一條切線T，N跟T依定垂直，透過NT外積就可獲得第3個垂直軸，稱為B。NTB三個互相垂直的軸就可以構成一個坐標系，讓我們把法向量從NBT坐標系切換成xyz坐標系</a:t>
            </a:r>
            <a:endParaRPr/>
          </a:p>
        </p:txBody>
      </p:sp>
      <p:sp>
        <p:nvSpPr>
          <p:cNvPr id="381" name="Google Shape;3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我們實際上要看的效果面是藍色的曲面，但是我們畫的物體表面是平的texel面，所以我們在眼睛與要看到的效果面上畫一條線，</a:t>
            </a:r>
            <a:endParaRPr/>
          </a:p>
        </p:txBody>
      </p:sp>
      <p:sp>
        <p:nvSpPr>
          <p:cNvPr id="573" name="Google Shape;57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需要提早安裝幾何畫版才能講解</a:t>
            </a:r>
            <a:endParaRPr/>
          </a:p>
        </p:txBody>
      </p:sp>
      <p:sp>
        <p:nvSpPr>
          <p:cNvPr id="618" name="Google Shape;61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" name="Google Shape;78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美國NASA提供的地理高度圖</a:t>
            </a:r>
            <a:endParaRPr/>
          </a:p>
        </p:txBody>
      </p:sp>
      <p:sp>
        <p:nvSpPr>
          <p:cNvPr id="850" name="Google Shape;85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再把高度圖使用計算工具去算出normal map跟parallax map</a:t>
            </a:r>
            <a:endParaRPr/>
          </a:p>
        </p:txBody>
      </p:sp>
      <p:sp>
        <p:nvSpPr>
          <p:cNvPr id="875" name="Google Shape;87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1" name="Google Shape;102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0" name="Google Shape;106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5" name="Google Shape;110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動態圖像：例如遊戲中玩家的影子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靜態圖像：遊戲中固定不動的發光水晶球</a:t>
            </a:r>
            <a:endParaRPr/>
          </a:p>
        </p:txBody>
      </p:sp>
      <p:sp>
        <p:nvSpPr>
          <p:cNvPr id="125" name="Google Shape;12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6" name="Google Shape;11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2" name="Google Shape;117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3" name="Google Shape;119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6" name="Google Shape;121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6" name="Google Shape;123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6" name="Google Shape;125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6" name="Google Shape;127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粗糙：每個細微的位置都有光照的變化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本來做法是整個面要給相同的反光率，就會遇到問題：如果反光率都一樣，要怎麼呈現粗糙？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例如鋁箔紙未使用前是光滑的，使用後雖然還會反光，但會呈現略為粗糙的質感</a:t>
            </a:r>
            <a:endParaRPr/>
          </a:p>
        </p:txBody>
      </p:sp>
      <p:sp>
        <p:nvSpPr>
          <p:cNvPr id="149" name="Google Shape;14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地磚在拼接的邊緣，有x軸分量，需要回想起法向量變化導致顏色改變</a:t>
            </a:r>
            <a:endParaRPr/>
          </a:p>
        </p:txBody>
      </p:sp>
      <p:sp>
        <p:nvSpPr>
          <p:cNvPr id="246" name="Google Shape;24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tenthplanet.de/archives/11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azybump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arria.net/nrmphoto/nrmphoto.html" TargetMode="External"/><Relationship Id="rId4" Type="http://schemas.openxmlformats.org/officeDocument/2006/relationships/hyperlink" Target="https://developer.nvidia.com/nvidia-texture-tools-adobe-photosh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petry.github.io/NormalMap-Onlin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8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3998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8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4" name="Google Shape;84;p48" descr="D:\Downloads\mail-14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8" descr="D:\Downloads\111-1114675_user-login-person-man-enter-person-login-ico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8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87" name="Google Shape;87;p48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8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 陳彥沂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89" name="Google Shape;89;p48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8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91" name="Google Shape;91;p48" descr="D:\Downloads\111-1114675_user-login-person-man-enter-person-login-ic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8"/>
          <p:cNvSpPr txBox="1"/>
          <p:nvPr/>
        </p:nvSpPr>
        <p:spPr>
          <a:xfrm>
            <a:off x="4354337" y="133520"/>
            <a:ext cx="2779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Yu-Fan Chang 張宇帆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48" descr="D:\Downloads\mail-14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8"/>
          <p:cNvSpPr txBox="1"/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a2569875@gmail.com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8"/>
          <p:cNvSpPr txBox="1">
            <a:spLocks noGrp="1"/>
          </p:cNvSpPr>
          <p:nvPr>
            <p:ph type="ctrTitle"/>
          </p:nvPr>
        </p:nvSpPr>
        <p:spPr>
          <a:xfrm>
            <a:off x="3252192" y="1385342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9</a:t>
            </a:r>
            <a:endParaRPr sz="3206" b="1">
              <a:solidFill>
                <a:srgbClr val="002060"/>
              </a:solidFill>
            </a:endParaRPr>
          </a:p>
        </p:txBody>
      </p:sp>
      <p:sp>
        <p:nvSpPr>
          <p:cNvPr id="96" name="Google Shape;96;p48"/>
          <p:cNvSpPr/>
          <p:nvPr/>
        </p:nvSpPr>
        <p:spPr>
          <a:xfrm>
            <a:off x="3280375" y="3170820"/>
            <a:ext cx="2463900" cy="791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特殊功能的texture map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68" name="Google Shape;268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69" name="Google Shape;269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0" name="Google Shape;270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" name="Google Shape;271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" name="Google Shape;272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73" name="Google Shape;273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74" name="Google Shape;274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" name="Google Shape;275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77" name="Google Shape;277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78" name="Google Shape;278;p55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55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" name="Google Shape;280;p55"/>
          <p:cNvSpPr txBox="1"/>
          <p:nvPr/>
        </p:nvSpPr>
        <p:spPr>
          <a:xfrm>
            <a:off x="740664" y="1825625"/>
            <a:ext cx="8004150" cy="30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但圖像中，顏色值只能是0-255或normalize到0-1之間的數值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因此該圖儲存向量的方式即是將向量的分量normalize到0-1之間儲存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取texel時再還原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向量轉成可存於圖像的RGB : 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 = ( x + 1 ) / 2,   G = ( y + 1 ) / 2,   B = ( z + 1 ) /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texel 還原成法向量: 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 = R * 2 - 1,   y = G * 2 - 1,   z = B * 2 - 1,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(0,0,1) 向量 =&gt; RGB = (0.5, 0.5, 1.0)，</a:t>
            </a:r>
            <a:r>
              <a:rPr lang="en-US" sz="1600" b="0" i="0" u="none" strike="noStrike" cap="none">
                <a:solidFill>
                  <a:srgbClr val="808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大概是這種藍色</a:t>
            </a:r>
            <a:endParaRPr sz="1600" b="0" i="0" u="none" strike="noStrike" cap="none">
              <a:solidFill>
                <a:srgbClr val="808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1" name="Google Shape;28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641" y="3160167"/>
            <a:ext cx="1529860" cy="152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87" name="Google Shape;287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88" name="Google Shape;288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9" name="Google Shape;289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0" name="Google Shape;290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1" name="Google Shape;291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92" name="Google Shape;292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93" name="Google Shape;293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4" name="Google Shape;294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5" name="Google Shape;295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96" name="Google Shape;296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97" name="Google Shape;297;p56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" name="Google Shape;298;p56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56"/>
          <p:cNvSpPr txBox="1"/>
          <p:nvPr/>
        </p:nvSpPr>
        <p:spPr>
          <a:xfrm>
            <a:off x="791072" y="1851462"/>
            <a:ext cx="8169766" cy="298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另外一個問題是，這種Texture是以平面儲存法向量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但是我們要貼上的面通常是曲面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00" name="Google Shape;300;p56"/>
          <p:cNvGrpSpPr/>
          <p:nvPr/>
        </p:nvGrpSpPr>
        <p:grpSpPr>
          <a:xfrm>
            <a:off x="2817551" y="2309948"/>
            <a:ext cx="2549922" cy="1614412"/>
            <a:chOff x="3951429" y="3991708"/>
            <a:chExt cx="4251794" cy="2691905"/>
          </a:xfrm>
        </p:grpSpPr>
        <p:cxnSp>
          <p:nvCxnSpPr>
            <p:cNvPr id="301" name="Google Shape;301;p56"/>
            <p:cNvCxnSpPr/>
            <p:nvPr/>
          </p:nvCxnSpPr>
          <p:spPr>
            <a:xfrm flipH="1">
              <a:off x="5849151" y="4215933"/>
              <a:ext cx="42870" cy="1622156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2" name="Google Shape;302;p56"/>
            <p:cNvCxnSpPr/>
            <p:nvPr/>
          </p:nvCxnSpPr>
          <p:spPr>
            <a:xfrm rot="10800000">
              <a:off x="3951429" y="5034146"/>
              <a:ext cx="531794" cy="775561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3" name="Google Shape;303;p56"/>
            <p:cNvSpPr/>
            <p:nvPr/>
          </p:nvSpPr>
          <p:spPr>
            <a:xfrm>
              <a:off x="4349227" y="5719856"/>
              <a:ext cx="178660" cy="179704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6"/>
            <p:cNvSpPr/>
            <p:nvPr/>
          </p:nvSpPr>
          <p:spPr>
            <a:xfrm>
              <a:off x="7536878" y="5719856"/>
              <a:ext cx="178660" cy="179704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56"/>
            <p:cNvCxnSpPr/>
            <p:nvPr/>
          </p:nvCxnSpPr>
          <p:spPr>
            <a:xfrm>
              <a:off x="4438556" y="5823897"/>
              <a:ext cx="3192352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56"/>
            <p:cNvCxnSpPr/>
            <p:nvPr/>
          </p:nvCxnSpPr>
          <p:spPr>
            <a:xfrm flipH="1">
              <a:off x="4527887" y="4147564"/>
              <a:ext cx="1399317" cy="1600673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7" name="Google Shape;307;p56"/>
            <p:cNvCxnSpPr/>
            <p:nvPr/>
          </p:nvCxnSpPr>
          <p:spPr>
            <a:xfrm>
              <a:off x="5892022" y="4147564"/>
              <a:ext cx="1644856" cy="1596141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8" name="Google Shape;308;p56"/>
            <p:cNvCxnSpPr/>
            <p:nvPr/>
          </p:nvCxnSpPr>
          <p:spPr>
            <a:xfrm rot="10800000" flipH="1">
              <a:off x="7623336" y="5309616"/>
              <a:ext cx="579887" cy="497731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9" name="Google Shape;309;p56"/>
            <p:cNvCxnSpPr/>
            <p:nvPr/>
          </p:nvCxnSpPr>
          <p:spPr>
            <a:xfrm rot="10800000" flipH="1">
              <a:off x="4868600" y="5420745"/>
              <a:ext cx="42368" cy="417346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0" name="Google Shape;310;p56"/>
            <p:cNvCxnSpPr/>
            <p:nvPr/>
          </p:nvCxnSpPr>
          <p:spPr>
            <a:xfrm rot="10800000">
              <a:off x="7004462" y="5365186"/>
              <a:ext cx="239102" cy="455165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1" name="Google Shape;311;p56"/>
            <p:cNvCxnSpPr/>
            <p:nvPr/>
          </p:nvCxnSpPr>
          <p:spPr>
            <a:xfrm rot="10800000">
              <a:off x="4868525" y="5154839"/>
              <a:ext cx="371882" cy="665513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2" name="Google Shape;312;p56"/>
            <p:cNvCxnSpPr/>
            <p:nvPr/>
          </p:nvCxnSpPr>
          <p:spPr>
            <a:xfrm rot="10800000">
              <a:off x="6227840" y="5309616"/>
              <a:ext cx="497888" cy="497731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3" name="Google Shape;313;p56"/>
            <p:cNvCxnSpPr/>
            <p:nvPr/>
          </p:nvCxnSpPr>
          <p:spPr>
            <a:xfrm rot="10800000" flipH="1">
              <a:off x="6239626" y="5653481"/>
              <a:ext cx="107094" cy="153866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4" name="Google Shape;314;p56"/>
            <p:cNvCxnSpPr/>
            <p:nvPr/>
          </p:nvCxnSpPr>
          <p:spPr>
            <a:xfrm rot="10800000" flipH="1">
              <a:off x="5570420" y="5309616"/>
              <a:ext cx="51778" cy="512509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p56"/>
            <p:cNvCxnSpPr/>
            <p:nvPr/>
          </p:nvCxnSpPr>
          <p:spPr>
            <a:xfrm rot="10800000" flipH="1">
              <a:off x="5874431" y="5487596"/>
              <a:ext cx="86461" cy="331771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6" name="Google Shape;316;p56"/>
            <p:cNvCxnSpPr/>
            <p:nvPr/>
          </p:nvCxnSpPr>
          <p:spPr>
            <a:xfrm flipH="1">
              <a:off x="4851920" y="4147564"/>
              <a:ext cx="1072275" cy="1671802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7" name="Google Shape;317;p56"/>
            <p:cNvCxnSpPr/>
            <p:nvPr/>
          </p:nvCxnSpPr>
          <p:spPr>
            <a:xfrm flipH="1">
              <a:off x="5257996" y="4147564"/>
              <a:ext cx="651617" cy="1671802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8" name="Google Shape;318;p56"/>
            <p:cNvCxnSpPr/>
            <p:nvPr/>
          </p:nvCxnSpPr>
          <p:spPr>
            <a:xfrm>
              <a:off x="5897828" y="4144804"/>
              <a:ext cx="1360317" cy="1693285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9" name="Google Shape;319;p56"/>
            <p:cNvCxnSpPr/>
            <p:nvPr/>
          </p:nvCxnSpPr>
          <p:spPr>
            <a:xfrm>
              <a:off x="5927204" y="4220465"/>
              <a:ext cx="769331" cy="15989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0" name="Google Shape;320;p56"/>
            <p:cNvCxnSpPr/>
            <p:nvPr/>
          </p:nvCxnSpPr>
          <p:spPr>
            <a:xfrm>
              <a:off x="5892022" y="4140272"/>
              <a:ext cx="335818" cy="1697817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1" name="Google Shape;321;p56"/>
            <p:cNvSpPr txBox="1"/>
            <p:nvPr/>
          </p:nvSpPr>
          <p:spPr>
            <a:xfrm>
              <a:off x="4483223" y="6041827"/>
              <a:ext cx="3140112" cy="641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Bump Shading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56"/>
            <p:cNvCxnSpPr/>
            <p:nvPr/>
          </p:nvCxnSpPr>
          <p:spPr>
            <a:xfrm flipH="1">
              <a:off x="5613288" y="4255477"/>
              <a:ext cx="268766" cy="155187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3" name="Google Shape;323;p56"/>
            <p:cNvSpPr/>
            <p:nvPr/>
          </p:nvSpPr>
          <p:spPr>
            <a:xfrm>
              <a:off x="5758557" y="3991708"/>
              <a:ext cx="319705" cy="3215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29" name="Google Shape;329;p5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30" name="Google Shape;330;p5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1" name="Google Shape;331;p5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2" name="Google Shape;332;p5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3" name="Google Shape;333;p5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4" name="Google Shape;334;p5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35" name="Google Shape;335;p5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6" name="Google Shape;336;p5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7" name="Google Shape;337;p5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38" name="Google Shape;338;p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41" name="Google Shape;341;p57"/>
          <p:cNvGrpSpPr/>
          <p:nvPr/>
        </p:nvGrpSpPr>
        <p:grpSpPr>
          <a:xfrm>
            <a:off x="593304" y="2845045"/>
            <a:ext cx="8129468" cy="1625761"/>
            <a:chOff x="542192" y="3142650"/>
            <a:chExt cx="11479672" cy="2295747"/>
          </a:xfrm>
        </p:grpSpPr>
        <p:sp>
          <p:nvSpPr>
            <p:cNvPr id="342" name="Google Shape;342;p57"/>
            <p:cNvSpPr/>
            <p:nvPr/>
          </p:nvSpPr>
          <p:spPr>
            <a:xfrm>
              <a:off x="3027766" y="3847834"/>
              <a:ext cx="2778369" cy="1123849"/>
            </a:xfrm>
            <a:custGeom>
              <a:avLst/>
              <a:gdLst/>
              <a:ahLst/>
              <a:cxnLst/>
              <a:rect l="l" t="t" r="r" b="b"/>
              <a:pathLst>
                <a:path w="2778369" h="1123849" extrusionOk="0">
                  <a:moveTo>
                    <a:pt x="0" y="727673"/>
                  </a:moveTo>
                  <a:cubicBezTo>
                    <a:pt x="414703" y="335682"/>
                    <a:pt x="829407" y="-56308"/>
                    <a:pt x="1125415" y="6704"/>
                  </a:cubicBezTo>
                  <a:cubicBezTo>
                    <a:pt x="1421423" y="69715"/>
                    <a:pt x="1500554" y="1009027"/>
                    <a:pt x="1776046" y="1105742"/>
                  </a:cubicBezTo>
                  <a:cubicBezTo>
                    <a:pt x="2051538" y="1202457"/>
                    <a:pt x="2414953" y="894726"/>
                    <a:pt x="2778369" y="586996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3" name="Google Shape;343;p57"/>
            <p:cNvSpPr/>
            <p:nvPr/>
          </p:nvSpPr>
          <p:spPr>
            <a:xfrm>
              <a:off x="3871827" y="3747767"/>
              <a:ext cx="158261" cy="200134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44" name="Google Shape;344;p57"/>
            <p:cNvCxnSpPr/>
            <p:nvPr/>
          </p:nvCxnSpPr>
          <p:spPr>
            <a:xfrm rot="10800000" flipH="1">
              <a:off x="2975012" y="3419731"/>
              <a:ext cx="2268414" cy="756139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57"/>
            <p:cNvCxnSpPr/>
            <p:nvPr/>
          </p:nvCxnSpPr>
          <p:spPr>
            <a:xfrm>
              <a:off x="621323" y="4310115"/>
              <a:ext cx="1837592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57"/>
            <p:cNvCxnSpPr/>
            <p:nvPr/>
          </p:nvCxnSpPr>
          <p:spPr>
            <a:xfrm rot="10800000">
              <a:off x="542192" y="3826538"/>
              <a:ext cx="193432" cy="4747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7" name="Google Shape;347;p57"/>
            <p:cNvCxnSpPr/>
            <p:nvPr/>
          </p:nvCxnSpPr>
          <p:spPr>
            <a:xfrm rot="10800000" flipH="1">
              <a:off x="835269" y="3521678"/>
              <a:ext cx="11723" cy="80374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8" name="Google Shape;348;p57"/>
            <p:cNvCxnSpPr/>
            <p:nvPr/>
          </p:nvCxnSpPr>
          <p:spPr>
            <a:xfrm rot="10800000">
              <a:off x="888024" y="4059535"/>
              <a:ext cx="208084" cy="24795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9" name="Google Shape;349;p57"/>
            <p:cNvCxnSpPr/>
            <p:nvPr/>
          </p:nvCxnSpPr>
          <p:spPr>
            <a:xfrm rot="10800000" flipH="1">
              <a:off x="1192824" y="3754676"/>
              <a:ext cx="252045" cy="57074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0" name="Google Shape;350;p57"/>
            <p:cNvCxnSpPr/>
            <p:nvPr/>
          </p:nvCxnSpPr>
          <p:spPr>
            <a:xfrm rot="10800000">
              <a:off x="1145931" y="4079112"/>
              <a:ext cx="360484" cy="23563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1" name="Google Shape;351;p57"/>
            <p:cNvCxnSpPr/>
            <p:nvPr/>
          </p:nvCxnSpPr>
          <p:spPr>
            <a:xfrm rot="10800000">
              <a:off x="1658815" y="3565746"/>
              <a:ext cx="32241" cy="758412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2" name="Google Shape;352;p57"/>
            <p:cNvCxnSpPr/>
            <p:nvPr/>
          </p:nvCxnSpPr>
          <p:spPr>
            <a:xfrm rot="10800000">
              <a:off x="1905002" y="4001841"/>
              <a:ext cx="131886" cy="31466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3" name="Google Shape;353;p57"/>
            <p:cNvCxnSpPr/>
            <p:nvPr/>
          </p:nvCxnSpPr>
          <p:spPr>
            <a:xfrm rot="10800000" flipH="1">
              <a:off x="2253764" y="3858672"/>
              <a:ext cx="205151" cy="43613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54" name="Google Shape;354;p57"/>
            <p:cNvSpPr txBox="1"/>
            <p:nvPr/>
          </p:nvSpPr>
          <p:spPr>
            <a:xfrm rot="-1110983">
              <a:off x="2983236" y="3479893"/>
              <a:ext cx="19354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曲面上的切面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5" name="Google Shape;355;p57"/>
            <p:cNvSpPr/>
            <p:nvPr/>
          </p:nvSpPr>
          <p:spPr>
            <a:xfrm>
              <a:off x="6193321" y="3907491"/>
              <a:ext cx="2778369" cy="1123849"/>
            </a:xfrm>
            <a:custGeom>
              <a:avLst/>
              <a:gdLst/>
              <a:ahLst/>
              <a:cxnLst/>
              <a:rect l="l" t="t" r="r" b="b"/>
              <a:pathLst>
                <a:path w="2778369" h="1123849" extrusionOk="0">
                  <a:moveTo>
                    <a:pt x="0" y="727673"/>
                  </a:moveTo>
                  <a:cubicBezTo>
                    <a:pt x="414703" y="335682"/>
                    <a:pt x="829407" y="-56308"/>
                    <a:pt x="1125415" y="6704"/>
                  </a:cubicBezTo>
                  <a:cubicBezTo>
                    <a:pt x="1421423" y="69715"/>
                    <a:pt x="1500554" y="1009027"/>
                    <a:pt x="1776046" y="1105742"/>
                  </a:cubicBezTo>
                  <a:cubicBezTo>
                    <a:pt x="2051538" y="1202457"/>
                    <a:pt x="2414953" y="894726"/>
                    <a:pt x="2778369" y="586996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6" name="Google Shape;356;p57"/>
            <p:cNvSpPr/>
            <p:nvPr/>
          </p:nvSpPr>
          <p:spPr>
            <a:xfrm>
              <a:off x="7037382" y="3807424"/>
              <a:ext cx="158261" cy="200134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57" name="Google Shape;357;p57"/>
            <p:cNvCxnSpPr/>
            <p:nvPr/>
          </p:nvCxnSpPr>
          <p:spPr>
            <a:xfrm rot="10800000" flipH="1">
              <a:off x="6140567" y="3479388"/>
              <a:ext cx="2268414" cy="756139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57"/>
            <p:cNvCxnSpPr/>
            <p:nvPr/>
          </p:nvCxnSpPr>
          <p:spPr>
            <a:xfrm rot="9661515">
              <a:off x="6157311" y="3718478"/>
              <a:ext cx="193432" cy="4747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9" name="Google Shape;359;p57"/>
            <p:cNvCxnSpPr/>
            <p:nvPr/>
          </p:nvCxnSpPr>
          <p:spPr>
            <a:xfrm rot="9661515" flipH="1">
              <a:off x="6393755" y="3355493"/>
              <a:ext cx="11723" cy="80374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0" name="Google Shape;360;p57"/>
            <p:cNvCxnSpPr/>
            <p:nvPr/>
          </p:nvCxnSpPr>
          <p:spPr>
            <a:xfrm rot="9661515">
              <a:off x="6522835" y="3830148"/>
              <a:ext cx="208084" cy="24795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1" name="Google Shape;361;p57"/>
            <p:cNvCxnSpPr/>
            <p:nvPr/>
          </p:nvCxnSpPr>
          <p:spPr>
            <a:xfrm rot="9661515" flipH="1">
              <a:off x="6763231" y="3426831"/>
              <a:ext cx="252045" cy="57074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2" name="Google Shape;362;p57"/>
            <p:cNvCxnSpPr/>
            <p:nvPr/>
          </p:nvCxnSpPr>
          <p:spPr>
            <a:xfrm rot="9661515">
              <a:off x="6766950" y="3740360"/>
              <a:ext cx="360484" cy="23563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3" name="Google Shape;363;p57"/>
            <p:cNvCxnSpPr/>
            <p:nvPr/>
          </p:nvCxnSpPr>
          <p:spPr>
            <a:xfrm rot="9661515">
              <a:off x="7178952" y="3127286"/>
              <a:ext cx="32241" cy="758412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4" name="Google Shape;364;p57"/>
            <p:cNvCxnSpPr/>
            <p:nvPr/>
          </p:nvCxnSpPr>
          <p:spPr>
            <a:xfrm rot="9661515">
              <a:off x="7478709" y="3455492"/>
              <a:ext cx="131886" cy="31466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5" name="Google Shape;365;p57"/>
            <p:cNvCxnSpPr/>
            <p:nvPr/>
          </p:nvCxnSpPr>
          <p:spPr>
            <a:xfrm rot="9661515" flipH="1">
              <a:off x="7779726" y="3191491"/>
              <a:ext cx="205151" cy="43613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6" name="Google Shape;366;p57"/>
            <p:cNvSpPr/>
            <p:nvPr/>
          </p:nvSpPr>
          <p:spPr>
            <a:xfrm>
              <a:off x="9243495" y="3804606"/>
              <a:ext cx="2778369" cy="1123849"/>
            </a:xfrm>
            <a:custGeom>
              <a:avLst/>
              <a:gdLst/>
              <a:ahLst/>
              <a:cxnLst/>
              <a:rect l="l" t="t" r="r" b="b"/>
              <a:pathLst>
                <a:path w="2778369" h="1123849" extrusionOk="0">
                  <a:moveTo>
                    <a:pt x="0" y="727673"/>
                  </a:moveTo>
                  <a:cubicBezTo>
                    <a:pt x="414703" y="335682"/>
                    <a:pt x="829407" y="-56308"/>
                    <a:pt x="1125415" y="6704"/>
                  </a:cubicBezTo>
                  <a:cubicBezTo>
                    <a:pt x="1421423" y="69715"/>
                    <a:pt x="1500554" y="1009027"/>
                    <a:pt x="1776046" y="1105742"/>
                  </a:cubicBezTo>
                  <a:cubicBezTo>
                    <a:pt x="2051538" y="1202457"/>
                    <a:pt x="2414953" y="894726"/>
                    <a:pt x="2778369" y="586996"/>
                  </a:cubicBez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7" name="Google Shape;367;p57"/>
            <p:cNvSpPr/>
            <p:nvPr/>
          </p:nvSpPr>
          <p:spPr>
            <a:xfrm>
              <a:off x="10087556" y="3704539"/>
              <a:ext cx="158261" cy="200134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68" name="Google Shape;368;p57"/>
            <p:cNvCxnSpPr/>
            <p:nvPr/>
          </p:nvCxnSpPr>
          <p:spPr>
            <a:xfrm rot="9661515">
              <a:off x="9817124" y="3637475"/>
              <a:ext cx="360484" cy="23563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9" name="Google Shape;369;p57"/>
            <p:cNvCxnSpPr/>
            <p:nvPr/>
          </p:nvCxnSpPr>
          <p:spPr>
            <a:xfrm rot="8845900">
              <a:off x="9582544" y="3829717"/>
              <a:ext cx="208084" cy="24795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0" name="Google Shape;370;p57"/>
            <p:cNvCxnSpPr/>
            <p:nvPr/>
          </p:nvCxnSpPr>
          <p:spPr>
            <a:xfrm rot="8845900" flipH="1">
              <a:off x="9758731" y="3371509"/>
              <a:ext cx="252045" cy="57074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1" name="Google Shape;371;p57"/>
            <p:cNvCxnSpPr/>
            <p:nvPr/>
          </p:nvCxnSpPr>
          <p:spPr>
            <a:xfrm rot="8410421">
              <a:off x="9222715" y="3894384"/>
              <a:ext cx="193432" cy="47478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2" name="Google Shape;372;p57"/>
            <p:cNvCxnSpPr/>
            <p:nvPr/>
          </p:nvCxnSpPr>
          <p:spPr>
            <a:xfrm rot="8410421" flipH="1">
              <a:off x="9378967" y="3492578"/>
              <a:ext cx="11723" cy="803746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3" name="Google Shape;373;p57"/>
            <p:cNvCxnSpPr/>
            <p:nvPr/>
          </p:nvCxnSpPr>
          <p:spPr>
            <a:xfrm rot="-9031246">
              <a:off x="10567366" y="3124475"/>
              <a:ext cx="32241" cy="758412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4" name="Google Shape;374;p57"/>
            <p:cNvCxnSpPr/>
            <p:nvPr/>
          </p:nvCxnSpPr>
          <p:spPr>
            <a:xfrm rot="-6473699">
              <a:off x="10767330" y="4092230"/>
              <a:ext cx="131886" cy="314663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5" name="Google Shape;375;p57"/>
            <p:cNvCxnSpPr/>
            <p:nvPr/>
          </p:nvCxnSpPr>
          <p:spPr>
            <a:xfrm rot="-10290153" flipH="1">
              <a:off x="11091976" y="4501402"/>
              <a:ext cx="205151" cy="43613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6" name="Google Shape;376;p57"/>
            <p:cNvSpPr txBox="1"/>
            <p:nvPr/>
          </p:nvSpPr>
          <p:spPr>
            <a:xfrm>
              <a:off x="5935297" y="4950301"/>
              <a:ext cx="32150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將法向量從切面空間變換到世界坐標系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7" name="Google Shape;377;p57"/>
            <p:cNvSpPr txBox="1"/>
            <p:nvPr/>
          </p:nvSpPr>
          <p:spPr>
            <a:xfrm>
              <a:off x="9720699" y="5003783"/>
              <a:ext cx="2301165" cy="434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其他點以此類推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78" name="Google Shape;378;p57"/>
          <p:cNvSpPr/>
          <p:nvPr/>
        </p:nvSpPr>
        <p:spPr>
          <a:xfrm>
            <a:off x="989346" y="1901206"/>
            <a:ext cx="50064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因此我們要將法向量從 切面坐標系 變換到世界坐標系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384" name="Google Shape;384;p5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85" name="Google Shape;385;p5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7" name="Google Shape;387;p5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p5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89" name="Google Shape;389;p5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90" name="Google Shape;390;p5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93" name="Google Shape;393;p5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94" name="Google Shape;394;p58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971600" y="1425740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96" name="Google Shape;396;p58"/>
          <p:cNvGrpSpPr/>
          <p:nvPr/>
        </p:nvGrpSpPr>
        <p:grpSpPr>
          <a:xfrm>
            <a:off x="395536" y="3334041"/>
            <a:ext cx="8261297" cy="1656634"/>
            <a:chOff x="701553" y="4264214"/>
            <a:chExt cx="11282485" cy="2262471"/>
          </a:xfrm>
        </p:grpSpPr>
        <p:sp>
          <p:nvSpPr>
            <p:cNvPr id="397" name="Google Shape;397;p58"/>
            <p:cNvSpPr/>
            <p:nvPr/>
          </p:nvSpPr>
          <p:spPr>
            <a:xfrm>
              <a:off x="701553" y="5398476"/>
              <a:ext cx="2101361" cy="685800"/>
            </a:xfrm>
            <a:prstGeom prst="trapezoid">
              <a:avLst>
                <a:gd name="adj" fmla="val 7806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98" name="Google Shape;398;p58"/>
            <p:cNvCxnSpPr/>
            <p:nvPr/>
          </p:nvCxnSpPr>
          <p:spPr>
            <a:xfrm rot="10800000">
              <a:off x="1752233" y="4633546"/>
              <a:ext cx="0" cy="110783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9" name="Google Shape;399;p58"/>
            <p:cNvSpPr txBox="1"/>
            <p:nvPr/>
          </p:nvSpPr>
          <p:spPr>
            <a:xfrm>
              <a:off x="1097207" y="4264214"/>
              <a:ext cx="1828208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N，視為Z軸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0" name="Google Shape;400;p58"/>
            <p:cNvSpPr txBox="1"/>
            <p:nvPr/>
          </p:nvSpPr>
          <p:spPr>
            <a:xfrm>
              <a:off x="876422" y="6084276"/>
              <a:ext cx="1547691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曲面的切面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1" name="Google Shape;401;p58"/>
            <p:cNvSpPr/>
            <p:nvPr/>
          </p:nvSpPr>
          <p:spPr>
            <a:xfrm>
              <a:off x="4330817" y="5416061"/>
              <a:ext cx="2101361" cy="685800"/>
            </a:xfrm>
            <a:prstGeom prst="trapezoid">
              <a:avLst>
                <a:gd name="adj" fmla="val 7806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02" name="Google Shape;402;p58"/>
            <p:cNvCxnSpPr/>
            <p:nvPr/>
          </p:nvCxnSpPr>
          <p:spPr>
            <a:xfrm rot="10800000">
              <a:off x="5381497" y="4651131"/>
              <a:ext cx="0" cy="110783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03" name="Google Shape;403;p58"/>
            <p:cNvSpPr txBox="1"/>
            <p:nvPr/>
          </p:nvSpPr>
          <p:spPr>
            <a:xfrm>
              <a:off x="5205650" y="4281799"/>
              <a:ext cx="363415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4" name="Google Shape;404;p58"/>
            <p:cNvSpPr txBox="1"/>
            <p:nvPr/>
          </p:nvSpPr>
          <p:spPr>
            <a:xfrm>
              <a:off x="4640434" y="6101861"/>
              <a:ext cx="1662703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曲面的切面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05" name="Google Shape;405;p58"/>
            <p:cNvCxnSpPr>
              <a:endCxn id="401" idx="3"/>
            </p:cNvCxnSpPr>
            <p:nvPr/>
          </p:nvCxnSpPr>
          <p:spPr>
            <a:xfrm>
              <a:off x="5381497" y="5758961"/>
              <a:ext cx="783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06" name="Google Shape;406;p58"/>
            <p:cNvSpPr txBox="1"/>
            <p:nvPr/>
          </p:nvSpPr>
          <p:spPr>
            <a:xfrm>
              <a:off x="6235084" y="5416059"/>
              <a:ext cx="1660516" cy="1008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切線，tangent，視為y軸</a:t>
              </a:r>
              <a:endParaRPr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7" name="Google Shape;407;p58"/>
            <p:cNvSpPr/>
            <p:nvPr/>
          </p:nvSpPr>
          <p:spPr>
            <a:xfrm>
              <a:off x="8201759" y="5420552"/>
              <a:ext cx="2101361" cy="685800"/>
            </a:xfrm>
            <a:prstGeom prst="trapezoid">
              <a:avLst>
                <a:gd name="adj" fmla="val 7806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08" name="Google Shape;408;p58"/>
            <p:cNvCxnSpPr/>
            <p:nvPr/>
          </p:nvCxnSpPr>
          <p:spPr>
            <a:xfrm rot="10800000">
              <a:off x="9252439" y="4655622"/>
              <a:ext cx="0" cy="110783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09" name="Google Shape;409;p58"/>
            <p:cNvSpPr txBox="1"/>
            <p:nvPr/>
          </p:nvSpPr>
          <p:spPr>
            <a:xfrm>
              <a:off x="9076592" y="4286291"/>
              <a:ext cx="363415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p58"/>
            <p:cNvSpPr txBox="1"/>
            <p:nvPr/>
          </p:nvSpPr>
          <p:spPr>
            <a:xfrm>
              <a:off x="8580561" y="6106353"/>
              <a:ext cx="1646169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曲面的切面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11" name="Google Shape;411;p58"/>
            <p:cNvCxnSpPr>
              <a:endCxn id="407" idx="3"/>
            </p:cNvCxnSpPr>
            <p:nvPr/>
          </p:nvCxnSpPr>
          <p:spPr>
            <a:xfrm>
              <a:off x="9252439" y="5763452"/>
              <a:ext cx="783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2" name="Google Shape;412;p58"/>
            <p:cNvSpPr txBox="1"/>
            <p:nvPr/>
          </p:nvSpPr>
          <p:spPr>
            <a:xfrm>
              <a:off x="10108464" y="5556710"/>
              <a:ext cx="370503" cy="420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13" name="Google Shape;413;p58"/>
            <p:cNvCxnSpPr/>
            <p:nvPr/>
          </p:nvCxnSpPr>
          <p:spPr>
            <a:xfrm rot="10800000" flipH="1">
              <a:off x="9252439" y="5416061"/>
              <a:ext cx="76199" cy="32531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4" name="Google Shape;414;p58"/>
            <p:cNvSpPr txBox="1"/>
            <p:nvPr/>
          </p:nvSpPr>
          <p:spPr>
            <a:xfrm>
              <a:off x="9337553" y="4820741"/>
              <a:ext cx="2646485" cy="714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切線2，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bitangent，視為x軸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416" name="Google Shape;41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8328" y="2255004"/>
            <a:ext cx="1947653" cy="10952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39860" y="1812175"/>
                <a:ext cx="6748063" cy="1377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將法向量視為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z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軸，則可以找出另外兩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條相垂直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的切線 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(tangent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與 </a:t>
                </a:r>
                <a:r>
                  <a:rPr lang="en-US" altLang="zh-TW" sz="16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bitangent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，則將法向量從切線空間變換至世界坐標系的矩陣為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60" y="1812175"/>
                <a:ext cx="6748063" cy="1377685"/>
              </a:xfrm>
              <a:prstGeom prst="rect">
                <a:avLst/>
              </a:prstGeom>
              <a:blipFill rotWithShape="1">
                <a:blip r:embed="rId4"/>
                <a:stretch>
                  <a:fillRect l="-271" t="-17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23" name="Google Shape;423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24" name="Google Shape;424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5" name="Google Shape;425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6" name="Google Shape;426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28" name="Google Shape;428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29" name="Google Shape;429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0" name="Google Shape;430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1" name="Google Shape;431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32" name="Google Shape;432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33" name="Google Shape;433;p59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4" name="Google Shape;434;p59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838200" y="1825625"/>
            <a:ext cx="7568184" cy="233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其適用於GLSL的演算法推導方式可以參考這篇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http://www.thetenthplanet.de/archives/1180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後面例子將直接使用這篇推出的函數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mat3 cotangent_frame(vec3 N, vec3 p, vec2 uv)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協助我們找出 B軸 和 T軸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41" name="Google Shape;441;p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42" name="Google Shape;442;p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46" name="Google Shape;446;p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47" name="Google Shape;447;p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0" name="Google Shape;450;p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51" name="Google Shape;451;p1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1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3" name="Google Shape;453;p1"/>
          <p:cNvSpPr txBox="1">
            <a:spLocks noGrp="1"/>
          </p:cNvSpPr>
          <p:nvPr>
            <p:ph type="body" idx="1"/>
          </p:nvPr>
        </p:nvSpPr>
        <p:spPr>
          <a:xfrm>
            <a:off x="892352" y="1828054"/>
            <a:ext cx="7047258" cy="87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有了T、B、N三軸之後，就可以當作變換矩陣將法向量Texture的法向量變換到World Space使用</a:t>
            </a:r>
            <a:endParaRPr sz="1600"/>
          </a:p>
        </p:txBody>
      </p:sp>
      <p:grpSp>
        <p:nvGrpSpPr>
          <p:cNvPr id="454" name="Google Shape;454;p1"/>
          <p:cNvGrpSpPr/>
          <p:nvPr/>
        </p:nvGrpSpPr>
        <p:grpSpPr>
          <a:xfrm>
            <a:off x="1884929" y="2603825"/>
            <a:ext cx="5129238" cy="2401198"/>
            <a:chOff x="1503210" y="1965081"/>
            <a:chExt cx="6493669" cy="3039941"/>
          </a:xfrm>
        </p:grpSpPr>
        <p:pic>
          <p:nvPicPr>
            <p:cNvPr id="455" name="Google Shape;45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3210" y="1965081"/>
              <a:ext cx="6493669" cy="3039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1"/>
            <p:cNvSpPr/>
            <p:nvPr/>
          </p:nvSpPr>
          <p:spPr>
            <a:xfrm>
              <a:off x="1503210" y="2261821"/>
              <a:ext cx="6179069" cy="514349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62" name="Google Shape;462;p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63" name="Google Shape;463;p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67" name="Google Shape;467;p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68" name="Google Shape;468;p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71" name="Google Shape;471;p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72" name="Google Shape;472;p3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3" name="Google Shape;473;p3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3"/>
          <p:cNvSpPr txBox="1">
            <a:spLocks noGrp="1"/>
          </p:cNvSpPr>
          <p:nvPr>
            <p:ph type="body" idx="1"/>
          </p:nvPr>
        </p:nvSpPr>
        <p:spPr>
          <a:xfrm>
            <a:off x="791072" y="1804414"/>
            <a:ext cx="6944752" cy="95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並且設定有啟用凹凸面貼圖的表面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會以凹凸面貼圖提供的法向量作為實際的法向量使用</a:t>
            </a:r>
            <a:endParaRPr sz="1800"/>
          </a:p>
        </p:txBody>
      </p:sp>
      <p:grpSp>
        <p:nvGrpSpPr>
          <p:cNvPr id="475" name="Google Shape;475;p3"/>
          <p:cNvGrpSpPr/>
          <p:nvPr/>
        </p:nvGrpSpPr>
        <p:grpSpPr>
          <a:xfrm>
            <a:off x="1358411" y="2662799"/>
            <a:ext cx="5286229" cy="2427948"/>
            <a:chOff x="1358411" y="2050806"/>
            <a:chExt cx="6618686" cy="3039941"/>
          </a:xfrm>
        </p:grpSpPr>
        <p:pic>
          <p:nvPicPr>
            <p:cNvPr id="476" name="Google Shape;47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3428" y="2050806"/>
              <a:ext cx="6493669" cy="3039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3"/>
            <p:cNvSpPr/>
            <p:nvPr/>
          </p:nvSpPr>
          <p:spPr>
            <a:xfrm>
              <a:off x="1358411" y="2222256"/>
              <a:ext cx="1760660" cy="369277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496615" y="3857626"/>
              <a:ext cx="3824929" cy="514349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484" name="Google Shape;484;p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85" name="Google Shape;485;p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89" name="Google Shape;489;p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90" name="Google Shape;490;p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93" name="Google Shape;493;p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94" name="Google Shape;494;p4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5" name="Google Shape;495;p4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96" name="Google Shape;496;p4"/>
          <p:cNvGrpSpPr/>
          <p:nvPr/>
        </p:nvGrpSpPr>
        <p:grpSpPr>
          <a:xfrm>
            <a:off x="804149" y="1974937"/>
            <a:ext cx="7410732" cy="2965293"/>
            <a:chOff x="367764" y="1634471"/>
            <a:chExt cx="8565221" cy="3427244"/>
          </a:xfrm>
        </p:grpSpPr>
        <p:pic>
          <p:nvPicPr>
            <p:cNvPr id="497" name="Google Shape;497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28070" y="1636444"/>
              <a:ext cx="2804915" cy="2813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7764" y="1634471"/>
              <a:ext cx="2813849" cy="2818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50303" y="1634471"/>
              <a:ext cx="2830373" cy="2830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"/>
            <p:cNvSpPr txBox="1"/>
            <p:nvPr/>
          </p:nvSpPr>
          <p:spPr>
            <a:xfrm>
              <a:off x="367764" y="4438467"/>
              <a:ext cx="2813848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未使用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Bump Map</a:t>
              </a:r>
              <a:endParaRPr sz="17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4"/>
            <p:cNvSpPr txBox="1"/>
            <p:nvPr/>
          </p:nvSpPr>
          <p:spPr>
            <a:xfrm>
              <a:off x="6119137" y="4438467"/>
              <a:ext cx="2813848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使用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Bump Map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光源位於正上方</a:t>
              </a:r>
              <a:endParaRPr sz="17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2" name="Google Shape;502;p4"/>
            <p:cNvSpPr txBox="1"/>
            <p:nvPr/>
          </p:nvSpPr>
          <p:spPr>
            <a:xfrm>
              <a:off x="3335517" y="4464844"/>
              <a:ext cx="2813848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使用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Bump Map</a:t>
              </a:r>
              <a:endParaRPr sz="17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08" name="Google Shape;508;p6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09" name="Google Shape;509;p6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3" name="Google Shape;513;p6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14" name="Google Shape;514;p6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6" name="Google Shape;516;p6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17" name="Google Shape;517;p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18" name="Google Shape;518;p63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9" name="Google Shape;519;p63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20" name="Google Shape;520;p63"/>
          <p:cNvGrpSpPr/>
          <p:nvPr/>
        </p:nvGrpSpPr>
        <p:grpSpPr>
          <a:xfrm>
            <a:off x="1755711" y="2945047"/>
            <a:ext cx="4890117" cy="2080887"/>
            <a:chOff x="1076228" y="3205884"/>
            <a:chExt cx="6704193" cy="2852829"/>
          </a:xfrm>
        </p:grpSpPr>
        <p:grpSp>
          <p:nvGrpSpPr>
            <p:cNvPr id="521" name="Google Shape;521;p63"/>
            <p:cNvGrpSpPr/>
            <p:nvPr/>
          </p:nvGrpSpPr>
          <p:grpSpPr>
            <a:xfrm>
              <a:off x="3098292" y="3205884"/>
              <a:ext cx="4682129" cy="2852829"/>
              <a:chOff x="3202566" y="3400008"/>
              <a:chExt cx="3112916" cy="1896705"/>
            </a:xfrm>
          </p:grpSpPr>
          <p:cxnSp>
            <p:nvCxnSpPr>
              <p:cNvPr id="522" name="Google Shape;522;p63"/>
              <p:cNvCxnSpPr/>
              <p:nvPr/>
            </p:nvCxnSpPr>
            <p:spPr>
              <a:xfrm>
                <a:off x="3267257" y="4376640"/>
                <a:ext cx="2998910" cy="1679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3" name="Google Shape;523;p63"/>
              <p:cNvSpPr/>
              <p:nvPr/>
            </p:nvSpPr>
            <p:spPr>
              <a:xfrm>
                <a:off x="3378852" y="4980190"/>
                <a:ext cx="2936630" cy="316523"/>
              </a:xfrm>
              <a:custGeom>
                <a:avLst/>
                <a:gdLst/>
                <a:ahLst/>
                <a:cxnLst/>
                <a:rect l="l" t="t" r="r" b="b"/>
                <a:pathLst>
                  <a:path w="2936630" h="316523" extrusionOk="0">
                    <a:moveTo>
                      <a:pt x="0" y="158262"/>
                    </a:moveTo>
                    <a:cubicBezTo>
                      <a:pt x="11723" y="137747"/>
                      <a:pt x="19471" y="114376"/>
                      <a:pt x="35169" y="96716"/>
                    </a:cubicBezTo>
                    <a:cubicBezTo>
                      <a:pt x="49807" y="80248"/>
                      <a:pt x="78283" y="79555"/>
                      <a:pt x="96715" y="70339"/>
                    </a:cubicBezTo>
                    <a:cubicBezTo>
                      <a:pt x="112000" y="62697"/>
                      <a:pt x="125392" y="51604"/>
                      <a:pt x="140677" y="43962"/>
                    </a:cubicBezTo>
                    <a:cubicBezTo>
                      <a:pt x="148966" y="39817"/>
                      <a:pt x="158449" y="38612"/>
                      <a:pt x="167054" y="35170"/>
                    </a:cubicBezTo>
                    <a:cubicBezTo>
                      <a:pt x="267164" y="-4874"/>
                      <a:pt x="194950" y="20011"/>
                      <a:pt x="254977" y="0"/>
                    </a:cubicBezTo>
                    <a:cubicBezTo>
                      <a:pt x="304800" y="5862"/>
                      <a:pt x="355777" y="5418"/>
                      <a:pt x="404446" y="17585"/>
                    </a:cubicBezTo>
                    <a:cubicBezTo>
                      <a:pt x="416509" y="20601"/>
                      <a:pt x="421271" y="36002"/>
                      <a:pt x="430823" y="43962"/>
                    </a:cubicBezTo>
                    <a:cubicBezTo>
                      <a:pt x="456494" y="65354"/>
                      <a:pt x="509954" y="105508"/>
                      <a:pt x="509954" y="105508"/>
                    </a:cubicBezTo>
                    <a:cubicBezTo>
                      <a:pt x="577362" y="102577"/>
                      <a:pt x="644983" y="102825"/>
                      <a:pt x="712177" y="96716"/>
                    </a:cubicBezTo>
                    <a:cubicBezTo>
                      <a:pt x="743528" y="93866"/>
                      <a:pt x="798767" y="79464"/>
                      <a:pt x="835269" y="70339"/>
                    </a:cubicBezTo>
                    <a:cubicBezTo>
                      <a:pt x="876300" y="76200"/>
                      <a:pt x="917544" y="80720"/>
                      <a:pt x="958361" y="87923"/>
                    </a:cubicBezTo>
                    <a:cubicBezTo>
                      <a:pt x="967488" y="89534"/>
                      <a:pt x="975747" y="94468"/>
                      <a:pt x="984738" y="96716"/>
                    </a:cubicBezTo>
                    <a:cubicBezTo>
                      <a:pt x="999236" y="100341"/>
                      <a:pt x="1014046" y="102577"/>
                      <a:pt x="1028700" y="105508"/>
                    </a:cubicBezTo>
                    <a:cubicBezTo>
                      <a:pt x="1040423" y="114300"/>
                      <a:pt x="1050762" y="125332"/>
                      <a:pt x="1063869" y="131885"/>
                    </a:cubicBezTo>
                    <a:cubicBezTo>
                      <a:pt x="1074677" y="137289"/>
                      <a:pt x="1087464" y="137205"/>
                      <a:pt x="1099038" y="140677"/>
                    </a:cubicBezTo>
                    <a:cubicBezTo>
                      <a:pt x="1116792" y="146003"/>
                      <a:pt x="1133909" y="153385"/>
                      <a:pt x="1151792" y="158262"/>
                    </a:cubicBezTo>
                    <a:cubicBezTo>
                      <a:pt x="1166210" y="162194"/>
                      <a:pt x="1181166" y="163812"/>
                      <a:pt x="1195754" y="167054"/>
                    </a:cubicBezTo>
                    <a:cubicBezTo>
                      <a:pt x="1224893" y="173529"/>
                      <a:pt x="1256293" y="182477"/>
                      <a:pt x="1283677" y="193431"/>
                    </a:cubicBezTo>
                    <a:cubicBezTo>
                      <a:pt x="1346326" y="218490"/>
                      <a:pt x="1292291" y="202122"/>
                      <a:pt x="1354015" y="237393"/>
                    </a:cubicBezTo>
                    <a:cubicBezTo>
                      <a:pt x="1362062" y="241991"/>
                      <a:pt x="1371600" y="243254"/>
                      <a:pt x="1380392" y="246185"/>
                    </a:cubicBezTo>
                    <a:cubicBezTo>
                      <a:pt x="1407802" y="273595"/>
                      <a:pt x="1404328" y="275682"/>
                      <a:pt x="1441938" y="290147"/>
                    </a:cubicBezTo>
                    <a:cubicBezTo>
                      <a:pt x="1467888" y="300128"/>
                      <a:pt x="1521069" y="316523"/>
                      <a:pt x="1521069" y="316523"/>
                    </a:cubicBezTo>
                    <a:cubicBezTo>
                      <a:pt x="1585546" y="313592"/>
                      <a:pt x="1650653" y="317190"/>
                      <a:pt x="1714500" y="307731"/>
                    </a:cubicBezTo>
                    <a:cubicBezTo>
                      <a:pt x="1731405" y="305227"/>
                      <a:pt x="1743522" y="289653"/>
                      <a:pt x="1758461" y="281354"/>
                    </a:cubicBezTo>
                    <a:cubicBezTo>
                      <a:pt x="1923086" y="189896"/>
                      <a:pt x="1695516" y="317222"/>
                      <a:pt x="1820007" y="254977"/>
                    </a:cubicBezTo>
                    <a:cubicBezTo>
                      <a:pt x="1880724" y="224618"/>
                      <a:pt x="1808360" y="246900"/>
                      <a:pt x="1881554" y="228600"/>
                    </a:cubicBezTo>
                    <a:cubicBezTo>
                      <a:pt x="1912460" y="182239"/>
                      <a:pt x="1881317" y="216140"/>
                      <a:pt x="1934307" y="193431"/>
                    </a:cubicBezTo>
                    <a:cubicBezTo>
                      <a:pt x="1944020" y="189269"/>
                      <a:pt x="1951233" y="180573"/>
                      <a:pt x="1960684" y="175847"/>
                    </a:cubicBezTo>
                    <a:cubicBezTo>
                      <a:pt x="1968974" y="171702"/>
                      <a:pt x="1978269" y="169985"/>
                      <a:pt x="1987061" y="167054"/>
                    </a:cubicBezTo>
                    <a:cubicBezTo>
                      <a:pt x="1998784" y="158262"/>
                      <a:pt x="2010306" y="149194"/>
                      <a:pt x="2022230" y="140677"/>
                    </a:cubicBezTo>
                    <a:cubicBezTo>
                      <a:pt x="2030829" y="134535"/>
                      <a:pt x="2040489" y="129858"/>
                      <a:pt x="2048607" y="123093"/>
                    </a:cubicBezTo>
                    <a:cubicBezTo>
                      <a:pt x="2058159" y="115133"/>
                      <a:pt x="2062719" y="98760"/>
                      <a:pt x="2074984" y="96716"/>
                    </a:cubicBezTo>
                    <a:cubicBezTo>
                      <a:pt x="2135762" y="86586"/>
                      <a:pt x="2198077" y="90854"/>
                      <a:pt x="2259623" y="87923"/>
                    </a:cubicBezTo>
                    <a:cubicBezTo>
                      <a:pt x="2268415" y="79131"/>
                      <a:pt x="2273767" y="63771"/>
                      <a:pt x="2286000" y="61547"/>
                    </a:cubicBezTo>
                    <a:cubicBezTo>
                      <a:pt x="2318164" y="55699"/>
                      <a:pt x="2352502" y="69060"/>
                      <a:pt x="2382715" y="79131"/>
                    </a:cubicBezTo>
                    <a:cubicBezTo>
                      <a:pt x="2435469" y="73270"/>
                      <a:pt x="2488786" y="71212"/>
                      <a:pt x="2540977" y="61547"/>
                    </a:cubicBezTo>
                    <a:cubicBezTo>
                      <a:pt x="2568316" y="56484"/>
                      <a:pt x="2593134" y="41914"/>
                      <a:pt x="2620107" y="35170"/>
                    </a:cubicBezTo>
                    <a:lnTo>
                      <a:pt x="2655277" y="26377"/>
                    </a:lnTo>
                    <a:cubicBezTo>
                      <a:pt x="2672861" y="29308"/>
                      <a:pt x="2691740" y="27930"/>
                      <a:pt x="2708030" y="35170"/>
                    </a:cubicBezTo>
                    <a:cubicBezTo>
                      <a:pt x="2719392" y="40220"/>
                      <a:pt x="2724061" y="54650"/>
                      <a:pt x="2734407" y="61547"/>
                    </a:cubicBezTo>
                    <a:cubicBezTo>
                      <a:pt x="2742118" y="66688"/>
                      <a:pt x="2751992" y="67408"/>
                      <a:pt x="2760784" y="70339"/>
                    </a:cubicBezTo>
                    <a:cubicBezTo>
                      <a:pt x="2781299" y="67408"/>
                      <a:pt x="2802480" y="67502"/>
                      <a:pt x="2822330" y="61547"/>
                    </a:cubicBezTo>
                    <a:cubicBezTo>
                      <a:pt x="2832451" y="58511"/>
                      <a:pt x="2838140" y="43962"/>
                      <a:pt x="2848707" y="43962"/>
                    </a:cubicBezTo>
                    <a:cubicBezTo>
                      <a:pt x="2870044" y="43962"/>
                      <a:pt x="2889738" y="55685"/>
                      <a:pt x="2910254" y="61547"/>
                    </a:cubicBezTo>
                    <a:cubicBezTo>
                      <a:pt x="2929149" y="99337"/>
                      <a:pt x="2914731" y="96716"/>
                      <a:pt x="2936630" y="96716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524" name="Google Shape;524;p63"/>
              <p:cNvCxnSpPr/>
              <p:nvPr/>
            </p:nvCxnSpPr>
            <p:spPr>
              <a:xfrm rot="10800000">
                <a:off x="3246459" y="4760934"/>
                <a:ext cx="233400" cy="30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25" name="Google Shape;525;p63"/>
              <p:cNvCxnSpPr/>
              <p:nvPr/>
            </p:nvCxnSpPr>
            <p:spPr>
              <a:xfrm rot="10800000">
                <a:off x="3573749" y="4739746"/>
                <a:ext cx="35170" cy="2360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26" name="Google Shape;526;p63"/>
              <p:cNvCxnSpPr/>
              <p:nvPr/>
            </p:nvCxnSpPr>
            <p:spPr>
              <a:xfrm rot="10800000" flipH="1">
                <a:off x="3808950" y="4809412"/>
                <a:ext cx="120527" cy="2169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27" name="Google Shape;527;p63"/>
              <p:cNvCxnSpPr/>
              <p:nvPr/>
            </p:nvCxnSpPr>
            <p:spPr>
              <a:xfrm rot="10800000" flipH="1">
                <a:off x="4043787" y="4840856"/>
                <a:ext cx="65938" cy="2360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28" name="Google Shape;528;p63"/>
              <p:cNvCxnSpPr/>
              <p:nvPr/>
            </p:nvCxnSpPr>
            <p:spPr>
              <a:xfrm rot="10800000" flipH="1">
                <a:off x="4258536" y="4809412"/>
                <a:ext cx="39209" cy="2411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29" name="Google Shape;529;p63"/>
              <p:cNvCxnSpPr/>
              <p:nvPr/>
            </p:nvCxnSpPr>
            <p:spPr>
              <a:xfrm rot="10800000" flipH="1">
                <a:off x="4463686" y="4874683"/>
                <a:ext cx="81821" cy="21608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0" name="Google Shape;530;p63"/>
              <p:cNvCxnSpPr/>
              <p:nvPr/>
            </p:nvCxnSpPr>
            <p:spPr>
              <a:xfrm rot="10800000" flipH="1">
                <a:off x="4680341" y="4958881"/>
                <a:ext cx="76129" cy="2140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1" name="Google Shape;531;p63"/>
              <p:cNvCxnSpPr/>
              <p:nvPr/>
            </p:nvCxnSpPr>
            <p:spPr>
              <a:xfrm rot="10800000" flipH="1">
                <a:off x="4884912" y="5065900"/>
                <a:ext cx="43251" cy="2140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2" name="Google Shape;532;p63"/>
              <p:cNvCxnSpPr/>
              <p:nvPr/>
            </p:nvCxnSpPr>
            <p:spPr>
              <a:xfrm rot="10800000">
                <a:off x="5045764" y="5090766"/>
                <a:ext cx="45087" cy="18917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3" name="Google Shape;533;p63"/>
              <p:cNvCxnSpPr/>
              <p:nvPr/>
            </p:nvCxnSpPr>
            <p:spPr>
              <a:xfrm rot="10800000">
                <a:off x="5250579" y="4982724"/>
                <a:ext cx="46596" cy="1777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4" name="Google Shape;534;p63"/>
              <p:cNvCxnSpPr/>
              <p:nvPr/>
            </p:nvCxnSpPr>
            <p:spPr>
              <a:xfrm rot="10800000">
                <a:off x="5503449" y="4878312"/>
                <a:ext cx="17119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5" name="Google Shape;535;p63"/>
              <p:cNvCxnSpPr/>
              <p:nvPr/>
            </p:nvCxnSpPr>
            <p:spPr>
              <a:xfrm rot="10800000" flipH="1">
                <a:off x="5721556" y="4857770"/>
                <a:ext cx="17349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6" name="Google Shape;536;p63"/>
              <p:cNvCxnSpPr/>
              <p:nvPr/>
            </p:nvCxnSpPr>
            <p:spPr>
              <a:xfrm rot="10800000">
                <a:off x="5898633" y="4857770"/>
                <a:ext cx="43590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7" name="Google Shape;537;p63"/>
              <p:cNvCxnSpPr/>
              <p:nvPr/>
            </p:nvCxnSpPr>
            <p:spPr>
              <a:xfrm rot="10800000">
                <a:off x="6137311" y="4857770"/>
                <a:ext cx="7140" cy="18925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8" name="Google Shape;538;p63"/>
              <p:cNvCxnSpPr/>
              <p:nvPr/>
            </p:nvCxnSpPr>
            <p:spPr>
              <a:xfrm rot="10800000">
                <a:off x="3202566" y="4161876"/>
                <a:ext cx="155000" cy="2000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39" name="Google Shape;539;p63"/>
              <p:cNvCxnSpPr/>
              <p:nvPr/>
            </p:nvCxnSpPr>
            <p:spPr>
              <a:xfrm rot="10800000">
                <a:off x="3536532" y="4125851"/>
                <a:ext cx="35170" cy="23604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0" name="Google Shape;540;p63"/>
              <p:cNvCxnSpPr/>
              <p:nvPr/>
            </p:nvCxnSpPr>
            <p:spPr>
              <a:xfrm rot="10800000" flipH="1">
                <a:off x="3789398" y="4159250"/>
                <a:ext cx="120527" cy="2169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1" name="Google Shape;541;p63"/>
              <p:cNvCxnSpPr/>
              <p:nvPr/>
            </p:nvCxnSpPr>
            <p:spPr>
              <a:xfrm rot="10800000" flipH="1">
                <a:off x="3994472" y="4129659"/>
                <a:ext cx="65938" cy="2360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2" name="Google Shape;542;p63"/>
              <p:cNvCxnSpPr/>
              <p:nvPr/>
            </p:nvCxnSpPr>
            <p:spPr>
              <a:xfrm rot="10800000" flipH="1">
                <a:off x="4199638" y="4134644"/>
                <a:ext cx="39209" cy="2411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3" name="Google Shape;543;p63"/>
              <p:cNvCxnSpPr/>
              <p:nvPr/>
            </p:nvCxnSpPr>
            <p:spPr>
              <a:xfrm rot="10800000" flipH="1">
                <a:off x="4407231" y="4159678"/>
                <a:ext cx="81821" cy="21608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4" name="Google Shape;544;p63"/>
              <p:cNvCxnSpPr/>
              <p:nvPr/>
            </p:nvCxnSpPr>
            <p:spPr>
              <a:xfrm rot="10800000" flipH="1">
                <a:off x="4627235" y="4163307"/>
                <a:ext cx="76129" cy="2140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5" name="Google Shape;545;p63"/>
              <p:cNvCxnSpPr/>
              <p:nvPr/>
            </p:nvCxnSpPr>
            <p:spPr>
              <a:xfrm rot="10800000" flipH="1">
                <a:off x="4832182" y="4162163"/>
                <a:ext cx="43251" cy="2140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6" name="Google Shape;546;p63"/>
              <p:cNvCxnSpPr/>
              <p:nvPr/>
            </p:nvCxnSpPr>
            <p:spPr>
              <a:xfrm rot="10800000">
                <a:off x="4992117" y="4180098"/>
                <a:ext cx="45087" cy="18917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7" name="Google Shape;547;p63"/>
              <p:cNvCxnSpPr/>
              <p:nvPr/>
            </p:nvCxnSpPr>
            <p:spPr>
              <a:xfrm rot="10800000">
                <a:off x="5203642" y="4193413"/>
                <a:ext cx="46596" cy="1777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8" name="Google Shape;548;p63"/>
              <p:cNvCxnSpPr/>
              <p:nvPr/>
            </p:nvCxnSpPr>
            <p:spPr>
              <a:xfrm rot="10800000">
                <a:off x="5454133" y="4185612"/>
                <a:ext cx="17119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" name="Google Shape;549;p63"/>
              <p:cNvCxnSpPr/>
              <p:nvPr/>
            </p:nvCxnSpPr>
            <p:spPr>
              <a:xfrm rot="10800000" flipH="1">
                <a:off x="5683811" y="4199473"/>
                <a:ext cx="17349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0" name="Google Shape;550;p63"/>
              <p:cNvCxnSpPr/>
              <p:nvPr/>
            </p:nvCxnSpPr>
            <p:spPr>
              <a:xfrm rot="10800000">
                <a:off x="5837884" y="4205726"/>
                <a:ext cx="43590" cy="17628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1" name="Google Shape;551;p63"/>
              <p:cNvCxnSpPr/>
              <p:nvPr/>
            </p:nvCxnSpPr>
            <p:spPr>
              <a:xfrm rot="10800000">
                <a:off x="6087996" y="4188362"/>
                <a:ext cx="7140" cy="18925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2" name="Google Shape;552;p63"/>
              <p:cNvCxnSpPr/>
              <p:nvPr/>
            </p:nvCxnSpPr>
            <p:spPr>
              <a:xfrm>
                <a:off x="3251881" y="3647016"/>
                <a:ext cx="2998910" cy="1679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3" name="Google Shape;553;p63"/>
              <p:cNvCxnSpPr/>
              <p:nvPr/>
            </p:nvCxnSpPr>
            <p:spPr>
              <a:xfrm rot="10800000">
                <a:off x="6079760" y="3418706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4" name="Google Shape;554;p63"/>
              <p:cNvCxnSpPr/>
              <p:nvPr/>
            </p:nvCxnSpPr>
            <p:spPr>
              <a:xfrm rot="10800000">
                <a:off x="5872805" y="3418217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5" name="Google Shape;555;p63"/>
              <p:cNvCxnSpPr/>
              <p:nvPr/>
            </p:nvCxnSpPr>
            <p:spPr>
              <a:xfrm rot="10800000">
                <a:off x="5666245" y="3417972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6" name="Google Shape;556;p63"/>
              <p:cNvCxnSpPr/>
              <p:nvPr/>
            </p:nvCxnSpPr>
            <p:spPr>
              <a:xfrm rot="10800000">
                <a:off x="5465333" y="3414042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7" name="Google Shape;557;p63"/>
              <p:cNvCxnSpPr/>
              <p:nvPr/>
            </p:nvCxnSpPr>
            <p:spPr>
              <a:xfrm rot="10800000">
                <a:off x="5240369" y="3410357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8" name="Google Shape;558;p63"/>
              <p:cNvCxnSpPr/>
              <p:nvPr/>
            </p:nvCxnSpPr>
            <p:spPr>
              <a:xfrm rot="10800000">
                <a:off x="5028534" y="3413951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59" name="Google Shape;559;p63"/>
              <p:cNvCxnSpPr/>
              <p:nvPr/>
            </p:nvCxnSpPr>
            <p:spPr>
              <a:xfrm rot="10800000">
                <a:off x="4814335" y="3407072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0" name="Google Shape;560;p63"/>
              <p:cNvCxnSpPr/>
              <p:nvPr/>
            </p:nvCxnSpPr>
            <p:spPr>
              <a:xfrm rot="10800000">
                <a:off x="4601721" y="3413951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1" name="Google Shape;561;p63"/>
              <p:cNvCxnSpPr/>
              <p:nvPr/>
            </p:nvCxnSpPr>
            <p:spPr>
              <a:xfrm rot="10800000">
                <a:off x="4390232" y="3410356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2" name="Google Shape;562;p63"/>
              <p:cNvCxnSpPr/>
              <p:nvPr/>
            </p:nvCxnSpPr>
            <p:spPr>
              <a:xfrm rot="10800000">
                <a:off x="4180042" y="3400008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3" name="Google Shape;563;p63"/>
              <p:cNvCxnSpPr/>
              <p:nvPr/>
            </p:nvCxnSpPr>
            <p:spPr>
              <a:xfrm rot="10800000">
                <a:off x="3977022" y="3420833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4" name="Google Shape;564;p63"/>
              <p:cNvCxnSpPr/>
              <p:nvPr/>
            </p:nvCxnSpPr>
            <p:spPr>
              <a:xfrm rot="10800000">
                <a:off x="3778184" y="3417287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5" name="Google Shape;565;p63"/>
              <p:cNvCxnSpPr/>
              <p:nvPr/>
            </p:nvCxnSpPr>
            <p:spPr>
              <a:xfrm rot="10800000">
                <a:off x="3564849" y="3405850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6" name="Google Shape;566;p63"/>
              <p:cNvCxnSpPr/>
              <p:nvPr/>
            </p:nvCxnSpPr>
            <p:spPr>
              <a:xfrm rot="10800000">
                <a:off x="3349781" y="3410356"/>
                <a:ext cx="1" cy="22928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67" name="Google Shape;567;p63"/>
            <p:cNvSpPr txBox="1"/>
            <p:nvPr/>
          </p:nvSpPr>
          <p:spPr>
            <a:xfrm>
              <a:off x="1081155" y="3209218"/>
              <a:ext cx="20167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無凹凸面貼圖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8" name="Google Shape;568;p63"/>
            <p:cNvSpPr txBox="1"/>
            <p:nvPr/>
          </p:nvSpPr>
          <p:spPr>
            <a:xfrm>
              <a:off x="1081155" y="4300522"/>
              <a:ext cx="20167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Normal Mapping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9" name="Google Shape;569;p63"/>
            <p:cNvSpPr txBox="1"/>
            <p:nvPr/>
          </p:nvSpPr>
          <p:spPr>
            <a:xfrm>
              <a:off x="1076228" y="5377308"/>
              <a:ext cx="20167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真正的凹凸面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70" name="Google Shape;570;p63"/>
          <p:cNvSpPr txBox="1"/>
          <p:nvPr/>
        </p:nvSpPr>
        <p:spPr>
          <a:xfrm>
            <a:off x="838200" y="1825625"/>
            <a:ext cx="8165592" cy="191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至此面仍然為平的，凹凸面還缺少一個部分 : 凹凸資訊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Normal Mapping 的功能是讓光線根據特定的方向反射而已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576" name="Google Shape;576;p6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77" name="Google Shape;577;p6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81" name="Google Shape;581;p6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82" name="Google Shape;582;p6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85" name="Google Shape;585;p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86" name="Google Shape;586;p64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88" name="Google Shape;588;p64"/>
          <p:cNvGrpSpPr/>
          <p:nvPr/>
        </p:nvGrpSpPr>
        <p:grpSpPr>
          <a:xfrm>
            <a:off x="4936330" y="1166648"/>
            <a:ext cx="4239349" cy="3016014"/>
            <a:chOff x="5816342" y="1640798"/>
            <a:chExt cx="6634350" cy="4719897"/>
          </a:xfrm>
        </p:grpSpPr>
        <p:cxnSp>
          <p:nvCxnSpPr>
            <p:cNvPr id="589" name="Google Shape;589;p64"/>
            <p:cNvCxnSpPr/>
            <p:nvPr/>
          </p:nvCxnSpPr>
          <p:spPr>
            <a:xfrm>
              <a:off x="6112042" y="3826042"/>
              <a:ext cx="4259179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64"/>
            <p:cNvCxnSpPr/>
            <p:nvPr/>
          </p:nvCxnSpPr>
          <p:spPr>
            <a:xfrm>
              <a:off x="6112042" y="4194993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64"/>
            <p:cNvCxnSpPr/>
            <p:nvPr/>
          </p:nvCxnSpPr>
          <p:spPr>
            <a:xfrm>
              <a:off x="6112042" y="4636150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64"/>
            <p:cNvCxnSpPr/>
            <p:nvPr/>
          </p:nvCxnSpPr>
          <p:spPr>
            <a:xfrm>
              <a:off x="6112042" y="5037203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64"/>
            <p:cNvCxnSpPr/>
            <p:nvPr/>
          </p:nvCxnSpPr>
          <p:spPr>
            <a:xfrm>
              <a:off x="6112042" y="5470340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64"/>
            <p:cNvCxnSpPr/>
            <p:nvPr/>
          </p:nvCxnSpPr>
          <p:spPr>
            <a:xfrm>
              <a:off x="6112042" y="5871392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64"/>
            <p:cNvCxnSpPr/>
            <p:nvPr/>
          </p:nvCxnSpPr>
          <p:spPr>
            <a:xfrm>
              <a:off x="6112042" y="6360695"/>
              <a:ext cx="4259179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64"/>
            <p:cNvCxnSpPr/>
            <p:nvPr/>
          </p:nvCxnSpPr>
          <p:spPr>
            <a:xfrm flipH="1">
              <a:off x="10635916" y="4636150"/>
              <a:ext cx="8021" cy="154081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97" name="Google Shape;597;p64"/>
            <p:cNvSpPr txBox="1"/>
            <p:nvPr/>
          </p:nvSpPr>
          <p:spPr>
            <a:xfrm>
              <a:off x="10583278" y="5165558"/>
              <a:ext cx="1245327" cy="39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Depth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p64"/>
            <p:cNvSpPr txBox="1"/>
            <p:nvPr/>
          </p:nvSpPr>
          <p:spPr>
            <a:xfrm>
              <a:off x="7854616" y="5955269"/>
              <a:ext cx="2865019" cy="39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Texels of parallax Map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9" name="Google Shape;599;p64"/>
            <p:cNvSpPr/>
            <p:nvPr/>
          </p:nvSpPr>
          <p:spPr>
            <a:xfrm>
              <a:off x="8337884" y="3687816"/>
              <a:ext cx="240631" cy="240632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00" name="Google Shape;600;p64"/>
            <p:cNvCxnSpPr/>
            <p:nvPr/>
          </p:nvCxnSpPr>
          <p:spPr>
            <a:xfrm rot="10800000" flipH="1">
              <a:off x="8626641" y="3609008"/>
              <a:ext cx="537035" cy="14265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64"/>
            <p:cNvCxnSpPr/>
            <p:nvPr/>
          </p:nvCxnSpPr>
          <p:spPr>
            <a:xfrm rot="10800000" flipH="1">
              <a:off x="6272463" y="2526632"/>
              <a:ext cx="3320716" cy="3797968"/>
            </a:xfrm>
            <a:prstGeom prst="straightConnector1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02" name="Google Shape;602;p64"/>
            <p:cNvSpPr/>
            <p:nvPr/>
          </p:nvSpPr>
          <p:spPr>
            <a:xfrm>
              <a:off x="7486895" y="4710224"/>
              <a:ext cx="209170" cy="189634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3" name="Google Shape;603;p64"/>
            <p:cNvSpPr txBox="1"/>
            <p:nvPr/>
          </p:nvSpPr>
          <p:spPr>
            <a:xfrm>
              <a:off x="9438523" y="2175615"/>
              <a:ext cx="1652338" cy="39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Eye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604" name="Google Shape;604;p64"/>
            <p:cNvGrpSpPr/>
            <p:nvPr/>
          </p:nvGrpSpPr>
          <p:grpSpPr>
            <a:xfrm rot="-2676611" flipH="1">
              <a:off x="9728624" y="1752821"/>
              <a:ext cx="573838" cy="621137"/>
              <a:chOff x="1847273" y="3805382"/>
              <a:chExt cx="932873" cy="861877"/>
            </a:xfrm>
          </p:grpSpPr>
          <p:sp>
            <p:nvSpPr>
              <p:cNvPr id="605" name="Google Shape;605;p64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606" name="Google Shape;606;p64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7" name="Google Shape;607;p64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08" name="Google Shape;608;p64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609" name="Google Shape;609;p64"/>
            <p:cNvSpPr txBox="1"/>
            <p:nvPr/>
          </p:nvSpPr>
          <p:spPr>
            <a:xfrm>
              <a:off x="9129992" y="3348626"/>
              <a:ext cx="33207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latin typeface="Microsoft JhengHei"/>
                  <a:ea typeface="Microsoft JhengHei"/>
                  <a:cs typeface="Microsoft JhengHei"/>
                  <a:sym typeface="Microsoft JhengHei"/>
                </a:rPr>
                <a:t>平面Texture看到的Texel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10" name="Google Shape;610;p64"/>
            <p:cNvCxnSpPr/>
            <p:nvPr/>
          </p:nvCxnSpPr>
          <p:spPr>
            <a:xfrm rot="10800000">
              <a:off x="6840203" y="3424990"/>
              <a:ext cx="729954" cy="3038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1" name="Google Shape;611;p64"/>
            <p:cNvSpPr txBox="1"/>
            <p:nvPr/>
          </p:nvSpPr>
          <p:spPr>
            <a:xfrm>
              <a:off x="5816342" y="3091443"/>
              <a:ext cx="2810299" cy="39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實際上要用的是這個Texel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2" name="Google Shape;612;p64"/>
            <p:cNvSpPr/>
            <p:nvPr/>
          </p:nvSpPr>
          <p:spPr>
            <a:xfrm>
              <a:off x="6106396" y="4161026"/>
              <a:ext cx="4259179" cy="2125596"/>
            </a:xfrm>
            <a:custGeom>
              <a:avLst/>
              <a:gdLst/>
              <a:ahLst/>
              <a:cxnLst/>
              <a:rect l="l" t="t" r="r" b="b"/>
              <a:pathLst>
                <a:path w="4259179" h="2125596" extrusionOk="0">
                  <a:moveTo>
                    <a:pt x="0" y="24080"/>
                  </a:moveTo>
                  <a:lnTo>
                    <a:pt x="48126" y="16059"/>
                  </a:lnTo>
                  <a:cubicBezTo>
                    <a:pt x="61540" y="13620"/>
                    <a:pt x="74736" y="9966"/>
                    <a:pt x="88232" y="8038"/>
                  </a:cubicBezTo>
                  <a:cubicBezTo>
                    <a:pt x="112200" y="4614"/>
                    <a:pt x="136358" y="2691"/>
                    <a:pt x="160421" y="17"/>
                  </a:cubicBezTo>
                  <a:cubicBezTo>
                    <a:pt x="361227" y="4200"/>
                    <a:pt x="448271" y="-9492"/>
                    <a:pt x="601579" y="16059"/>
                  </a:cubicBezTo>
                  <a:cubicBezTo>
                    <a:pt x="627034" y="20302"/>
                    <a:pt x="687115" y="33877"/>
                    <a:pt x="705853" y="40123"/>
                  </a:cubicBezTo>
                  <a:cubicBezTo>
                    <a:pt x="713874" y="42797"/>
                    <a:pt x="722354" y="44363"/>
                    <a:pt x="729916" y="48144"/>
                  </a:cubicBezTo>
                  <a:cubicBezTo>
                    <a:pt x="738538" y="52455"/>
                    <a:pt x="745609" y="59403"/>
                    <a:pt x="753979" y="64186"/>
                  </a:cubicBezTo>
                  <a:cubicBezTo>
                    <a:pt x="764361" y="70118"/>
                    <a:pt x="774961" y="75787"/>
                    <a:pt x="786063" y="80228"/>
                  </a:cubicBezTo>
                  <a:cubicBezTo>
                    <a:pt x="801764" y="86508"/>
                    <a:pt x="834190" y="96270"/>
                    <a:pt x="834190" y="96270"/>
                  </a:cubicBezTo>
                  <a:cubicBezTo>
                    <a:pt x="842211" y="101617"/>
                    <a:pt x="849631" y="108001"/>
                    <a:pt x="858253" y="112312"/>
                  </a:cubicBezTo>
                  <a:cubicBezTo>
                    <a:pt x="871131" y="118751"/>
                    <a:pt x="886148" y="120723"/>
                    <a:pt x="898358" y="128354"/>
                  </a:cubicBezTo>
                  <a:cubicBezTo>
                    <a:pt x="967024" y="171270"/>
                    <a:pt x="882870" y="139233"/>
                    <a:pt x="946484" y="160438"/>
                  </a:cubicBezTo>
                  <a:cubicBezTo>
                    <a:pt x="1001428" y="215382"/>
                    <a:pt x="975734" y="195980"/>
                    <a:pt x="1018674" y="224607"/>
                  </a:cubicBezTo>
                  <a:lnTo>
                    <a:pt x="1050758" y="272733"/>
                  </a:lnTo>
                  <a:cubicBezTo>
                    <a:pt x="1056105" y="280754"/>
                    <a:pt x="1058779" y="291449"/>
                    <a:pt x="1066800" y="296796"/>
                  </a:cubicBezTo>
                  <a:lnTo>
                    <a:pt x="1090863" y="312838"/>
                  </a:lnTo>
                  <a:cubicBezTo>
                    <a:pt x="1127690" y="368080"/>
                    <a:pt x="1080641" y="300914"/>
                    <a:pt x="1138990" y="368986"/>
                  </a:cubicBezTo>
                  <a:cubicBezTo>
                    <a:pt x="1155740" y="388527"/>
                    <a:pt x="1158070" y="402376"/>
                    <a:pt x="1171074" y="425133"/>
                  </a:cubicBezTo>
                  <a:cubicBezTo>
                    <a:pt x="1175857" y="433503"/>
                    <a:pt x="1180299" y="442379"/>
                    <a:pt x="1187116" y="449196"/>
                  </a:cubicBezTo>
                  <a:cubicBezTo>
                    <a:pt x="1196569" y="458649"/>
                    <a:pt x="1208505" y="465238"/>
                    <a:pt x="1219200" y="473259"/>
                  </a:cubicBezTo>
                  <a:cubicBezTo>
                    <a:pt x="1229895" y="489301"/>
                    <a:pt x="1237651" y="507753"/>
                    <a:pt x="1251284" y="521386"/>
                  </a:cubicBezTo>
                  <a:lnTo>
                    <a:pt x="1291390" y="561491"/>
                  </a:lnTo>
                  <a:cubicBezTo>
                    <a:pt x="1302085" y="572186"/>
                    <a:pt x="1314762" y="572163"/>
                    <a:pt x="1328554" y="575795"/>
                  </a:cubicBezTo>
                  <a:cubicBezTo>
                    <a:pt x="1342346" y="579427"/>
                    <a:pt x="1338954" y="559823"/>
                    <a:pt x="1374140" y="583282"/>
                  </a:cubicBezTo>
                  <a:cubicBezTo>
                    <a:pt x="1407195" y="632865"/>
                    <a:pt x="1408853" y="601062"/>
                    <a:pt x="1437105" y="618307"/>
                  </a:cubicBezTo>
                  <a:cubicBezTo>
                    <a:pt x="1465357" y="635552"/>
                    <a:pt x="1527610" y="670711"/>
                    <a:pt x="1543652" y="686753"/>
                  </a:cubicBezTo>
                  <a:lnTo>
                    <a:pt x="1552475" y="733676"/>
                  </a:lnTo>
                  <a:lnTo>
                    <a:pt x="1573998" y="783139"/>
                  </a:lnTo>
                  <a:cubicBezTo>
                    <a:pt x="1599123" y="833390"/>
                    <a:pt x="1580615" y="824136"/>
                    <a:pt x="1586163" y="839688"/>
                  </a:cubicBezTo>
                  <a:cubicBezTo>
                    <a:pt x="1591711" y="855240"/>
                    <a:pt x="1602717" y="865043"/>
                    <a:pt x="1607285" y="876451"/>
                  </a:cubicBezTo>
                  <a:cubicBezTo>
                    <a:pt x="1611853" y="887859"/>
                    <a:pt x="1605548" y="900113"/>
                    <a:pt x="1613569" y="908134"/>
                  </a:cubicBezTo>
                  <a:cubicBezTo>
                    <a:pt x="1666120" y="1013236"/>
                    <a:pt x="1628497" y="941444"/>
                    <a:pt x="1636295" y="954523"/>
                  </a:cubicBezTo>
                  <a:cubicBezTo>
                    <a:pt x="1644093" y="967602"/>
                    <a:pt x="1651555" y="976546"/>
                    <a:pt x="1660358" y="986607"/>
                  </a:cubicBezTo>
                  <a:cubicBezTo>
                    <a:pt x="1682851" y="1012314"/>
                    <a:pt x="1697175" y="1023608"/>
                    <a:pt x="1724526" y="1042754"/>
                  </a:cubicBezTo>
                  <a:cubicBezTo>
                    <a:pt x="1740321" y="1053810"/>
                    <a:pt x="1755408" y="1066216"/>
                    <a:pt x="1772653" y="1074838"/>
                  </a:cubicBezTo>
                  <a:cubicBezTo>
                    <a:pt x="1782513" y="1079768"/>
                    <a:pt x="1794042" y="1080185"/>
                    <a:pt x="1804737" y="1082859"/>
                  </a:cubicBezTo>
                  <a:cubicBezTo>
                    <a:pt x="1850450" y="1128574"/>
                    <a:pt x="1804331" y="1090707"/>
                    <a:pt x="1860884" y="1114944"/>
                  </a:cubicBezTo>
                  <a:cubicBezTo>
                    <a:pt x="1922497" y="1141350"/>
                    <a:pt x="1842089" y="1122047"/>
                    <a:pt x="1917032" y="1147028"/>
                  </a:cubicBezTo>
                  <a:cubicBezTo>
                    <a:pt x="1937948" y="1154000"/>
                    <a:pt x="1981200" y="1163070"/>
                    <a:pt x="1981200" y="1163070"/>
                  </a:cubicBezTo>
                  <a:cubicBezTo>
                    <a:pt x="1991895" y="1171091"/>
                    <a:pt x="2001327" y="1181155"/>
                    <a:pt x="2013284" y="1187133"/>
                  </a:cubicBezTo>
                  <a:cubicBezTo>
                    <a:pt x="2038698" y="1199840"/>
                    <a:pt x="2066630" y="1203520"/>
                    <a:pt x="2093495" y="1211196"/>
                  </a:cubicBezTo>
                  <a:cubicBezTo>
                    <a:pt x="2174044" y="1234210"/>
                    <a:pt x="2049342" y="1202163"/>
                    <a:pt x="2149642" y="1227238"/>
                  </a:cubicBezTo>
                  <a:cubicBezTo>
                    <a:pt x="2157663" y="1232585"/>
                    <a:pt x="2165083" y="1238969"/>
                    <a:pt x="2173705" y="1243280"/>
                  </a:cubicBezTo>
                  <a:cubicBezTo>
                    <a:pt x="2228283" y="1270570"/>
                    <a:pt x="2163096" y="1225621"/>
                    <a:pt x="2229853" y="1267344"/>
                  </a:cubicBezTo>
                  <a:cubicBezTo>
                    <a:pt x="2241189" y="1274429"/>
                    <a:pt x="2251787" y="1282707"/>
                    <a:pt x="2261937" y="1291407"/>
                  </a:cubicBezTo>
                  <a:cubicBezTo>
                    <a:pt x="2278225" y="1305368"/>
                    <a:pt x="2299497" y="1329440"/>
                    <a:pt x="2310063" y="1347554"/>
                  </a:cubicBezTo>
                  <a:cubicBezTo>
                    <a:pt x="2322113" y="1368211"/>
                    <a:pt x="2331452" y="1390333"/>
                    <a:pt x="2342147" y="1411723"/>
                  </a:cubicBezTo>
                  <a:cubicBezTo>
                    <a:pt x="2365155" y="1457739"/>
                    <a:pt x="2352047" y="1433569"/>
                    <a:pt x="2382253" y="1483912"/>
                  </a:cubicBezTo>
                  <a:cubicBezTo>
                    <a:pt x="2400674" y="1557598"/>
                    <a:pt x="2374051" y="1481680"/>
                    <a:pt x="2414337" y="1532038"/>
                  </a:cubicBezTo>
                  <a:cubicBezTo>
                    <a:pt x="2419619" y="1538640"/>
                    <a:pt x="2418252" y="1548711"/>
                    <a:pt x="2422358" y="1556102"/>
                  </a:cubicBezTo>
                  <a:cubicBezTo>
                    <a:pt x="2431721" y="1572956"/>
                    <a:pt x="2443747" y="1588186"/>
                    <a:pt x="2454442" y="1604228"/>
                  </a:cubicBezTo>
                  <a:cubicBezTo>
                    <a:pt x="2459789" y="1612249"/>
                    <a:pt x="2462772" y="1622507"/>
                    <a:pt x="2470484" y="1628291"/>
                  </a:cubicBezTo>
                  <a:lnTo>
                    <a:pt x="2502569" y="1652354"/>
                  </a:lnTo>
                  <a:cubicBezTo>
                    <a:pt x="2505243" y="1660375"/>
                    <a:pt x="2504611" y="1670438"/>
                    <a:pt x="2510590" y="1676417"/>
                  </a:cubicBezTo>
                  <a:cubicBezTo>
                    <a:pt x="2516569" y="1682396"/>
                    <a:pt x="2526882" y="1681107"/>
                    <a:pt x="2534653" y="1684438"/>
                  </a:cubicBezTo>
                  <a:cubicBezTo>
                    <a:pt x="2545643" y="1689148"/>
                    <a:pt x="2556042" y="1695133"/>
                    <a:pt x="2566737" y="1700480"/>
                  </a:cubicBezTo>
                  <a:cubicBezTo>
                    <a:pt x="2595309" y="1729054"/>
                    <a:pt x="2573189" y="1709526"/>
                    <a:pt x="2622884" y="1740586"/>
                  </a:cubicBezTo>
                  <a:cubicBezTo>
                    <a:pt x="2660104" y="1763849"/>
                    <a:pt x="2636238" y="1754192"/>
                    <a:pt x="2687053" y="1772670"/>
                  </a:cubicBezTo>
                  <a:cubicBezTo>
                    <a:pt x="2702945" y="1778449"/>
                    <a:pt x="2720054" y="1781150"/>
                    <a:pt x="2735179" y="1788712"/>
                  </a:cubicBezTo>
                  <a:cubicBezTo>
                    <a:pt x="2785019" y="1813632"/>
                    <a:pt x="2748384" y="1798214"/>
                    <a:pt x="2799347" y="1812775"/>
                  </a:cubicBezTo>
                  <a:cubicBezTo>
                    <a:pt x="2807477" y="1815098"/>
                    <a:pt x="2815054" y="1819510"/>
                    <a:pt x="2823411" y="1820796"/>
                  </a:cubicBezTo>
                  <a:cubicBezTo>
                    <a:pt x="2849969" y="1824882"/>
                    <a:pt x="2876884" y="1826143"/>
                    <a:pt x="2903621" y="1828817"/>
                  </a:cubicBezTo>
                  <a:cubicBezTo>
                    <a:pt x="2978484" y="1823470"/>
                    <a:pt x="3053671" y="1821544"/>
                    <a:pt x="3128211" y="1812775"/>
                  </a:cubicBezTo>
                  <a:cubicBezTo>
                    <a:pt x="3145005" y="1810799"/>
                    <a:pt x="3159998" y="1801090"/>
                    <a:pt x="3176337" y="1796733"/>
                  </a:cubicBezTo>
                  <a:cubicBezTo>
                    <a:pt x="3182044" y="1795211"/>
                    <a:pt x="3259158" y="1779106"/>
                    <a:pt x="3280611" y="1772670"/>
                  </a:cubicBezTo>
                  <a:cubicBezTo>
                    <a:pt x="3296808" y="1767811"/>
                    <a:pt x="3312332" y="1760729"/>
                    <a:pt x="3328737" y="1756628"/>
                  </a:cubicBezTo>
                  <a:cubicBezTo>
                    <a:pt x="3363067" y="1748045"/>
                    <a:pt x="3363590" y="1747374"/>
                    <a:pt x="3400926" y="1740586"/>
                  </a:cubicBezTo>
                  <a:cubicBezTo>
                    <a:pt x="3416927" y="1737677"/>
                    <a:pt x="3432901" y="1734465"/>
                    <a:pt x="3449053" y="1732565"/>
                  </a:cubicBezTo>
                  <a:cubicBezTo>
                    <a:pt x="3478382" y="1729115"/>
                    <a:pt x="3507874" y="1727218"/>
                    <a:pt x="3537284" y="1724544"/>
                  </a:cubicBezTo>
                  <a:cubicBezTo>
                    <a:pt x="3609474" y="1727218"/>
                    <a:pt x="3681950" y="1725607"/>
                    <a:pt x="3753853" y="1732565"/>
                  </a:cubicBezTo>
                  <a:cubicBezTo>
                    <a:pt x="3765754" y="1733717"/>
                    <a:pt x="3775609" y="1742582"/>
                    <a:pt x="3785937" y="1748607"/>
                  </a:cubicBezTo>
                  <a:cubicBezTo>
                    <a:pt x="3807724" y="1761316"/>
                    <a:pt x="3828623" y="1775493"/>
                    <a:pt x="3850105" y="1788712"/>
                  </a:cubicBezTo>
                  <a:cubicBezTo>
                    <a:pt x="3866192" y="1798612"/>
                    <a:pt x="3927388" y="1833909"/>
                    <a:pt x="3938337" y="1844859"/>
                  </a:cubicBezTo>
                  <a:cubicBezTo>
                    <a:pt x="3946358" y="1852880"/>
                    <a:pt x="3953446" y="1861959"/>
                    <a:pt x="3962400" y="1868923"/>
                  </a:cubicBezTo>
                  <a:cubicBezTo>
                    <a:pt x="3977619" y="1880760"/>
                    <a:pt x="3996893" y="1887374"/>
                    <a:pt x="4010526" y="1901007"/>
                  </a:cubicBezTo>
                  <a:cubicBezTo>
                    <a:pt x="4018547" y="1909028"/>
                    <a:pt x="4027328" y="1916356"/>
                    <a:pt x="4034590" y="1925070"/>
                  </a:cubicBezTo>
                  <a:cubicBezTo>
                    <a:pt x="4040761" y="1932476"/>
                    <a:pt x="4043815" y="1942316"/>
                    <a:pt x="4050632" y="1949133"/>
                  </a:cubicBezTo>
                  <a:cubicBezTo>
                    <a:pt x="4057449" y="1955950"/>
                    <a:pt x="4066674" y="1959828"/>
                    <a:pt x="4074695" y="1965175"/>
                  </a:cubicBezTo>
                  <a:cubicBezTo>
                    <a:pt x="4117476" y="2029347"/>
                    <a:pt x="4061324" y="1951803"/>
                    <a:pt x="4114800" y="2005280"/>
                  </a:cubicBezTo>
                  <a:cubicBezTo>
                    <a:pt x="4177885" y="2068366"/>
                    <a:pt x="4076076" y="1987717"/>
                    <a:pt x="4154905" y="2053407"/>
                  </a:cubicBezTo>
                  <a:cubicBezTo>
                    <a:pt x="4189386" y="2082141"/>
                    <a:pt x="4166857" y="2059383"/>
                    <a:pt x="4203032" y="2077470"/>
                  </a:cubicBezTo>
                  <a:cubicBezTo>
                    <a:pt x="4211654" y="2081781"/>
                    <a:pt x="4219689" y="2087341"/>
                    <a:pt x="4227095" y="2093512"/>
                  </a:cubicBezTo>
                  <a:lnTo>
                    <a:pt x="4259179" y="2125596"/>
                  </a:lnTo>
                </a:path>
              </a:pathLst>
            </a:cu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13" name="Google Shape;613;p64"/>
            <p:cNvCxnSpPr/>
            <p:nvPr/>
          </p:nvCxnSpPr>
          <p:spPr>
            <a:xfrm rot="10800000">
              <a:off x="7591480" y="3808132"/>
              <a:ext cx="0" cy="1008461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614" name="Google Shape;614;p64"/>
          <p:cNvSpPr txBox="1"/>
          <p:nvPr/>
        </p:nvSpPr>
        <p:spPr>
          <a:xfrm>
            <a:off x="410450" y="1950725"/>
            <a:ext cx="45090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parallax Map中的Texel作用是讓其Texture Coordinate根據深度(比物體原平面還凹下去的程度) 產生視差，產生新的Texture Coordinate 進而造成物體看起來具有凹凸面的效果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5" name="Google Shape;615;p64"/>
          <p:cNvSpPr txBox="1"/>
          <p:nvPr/>
        </p:nvSpPr>
        <p:spPr>
          <a:xfrm>
            <a:off x="6178826" y="3081557"/>
            <a:ext cx="17958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實際上</a:t>
            </a: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希望</a:t>
            </a:r>
            <a:r>
              <a:rPr lang="en-US"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看到的點</a:t>
            </a:r>
            <a:endParaRPr sz="12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4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453173" y="1106050"/>
            <a:ext cx="38826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特殊功能的texture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552796" y="1682126"/>
            <a:ext cx="479923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一、簡介特殊功能的texture map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二、靜態圖像內容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表面貼圖 Diffuse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凹凸面貼圖 Bump Mapping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高光貼圖 Specular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環境反射貼圖 Ambient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自發光貼圖 Emission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三、Code說明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65"/>
          <p:cNvGrpSpPr/>
          <p:nvPr/>
        </p:nvGrpSpPr>
        <p:grpSpPr>
          <a:xfrm>
            <a:off x="3821438" y="1695348"/>
            <a:ext cx="5119304" cy="3004039"/>
            <a:chOff x="4366846" y="1825625"/>
            <a:chExt cx="7734300" cy="4538534"/>
          </a:xfrm>
        </p:grpSpPr>
        <p:pic>
          <p:nvPicPr>
            <p:cNvPr id="621" name="Google Shape;621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846" y="1825625"/>
              <a:ext cx="6986954" cy="4538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65"/>
            <p:cNvSpPr/>
            <p:nvPr/>
          </p:nvSpPr>
          <p:spPr>
            <a:xfrm>
              <a:off x="6858000" y="2611314"/>
              <a:ext cx="2839915" cy="306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Parallax Texture的取樣函數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5"/>
            <p:cNvSpPr/>
            <p:nvPr/>
          </p:nvSpPr>
          <p:spPr>
            <a:xfrm>
              <a:off x="6655776" y="2001775"/>
              <a:ext cx="650631" cy="2927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5"/>
            <p:cNvSpPr txBox="1"/>
            <p:nvPr/>
          </p:nvSpPr>
          <p:spPr>
            <a:xfrm>
              <a:off x="5380892" y="4362941"/>
              <a:ext cx="54600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根據Surface之Texture Coordinate查得的Parallax Texel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5"/>
            <p:cNvSpPr/>
            <p:nvPr/>
          </p:nvSpPr>
          <p:spPr>
            <a:xfrm>
              <a:off x="7288823" y="3697594"/>
              <a:ext cx="140678" cy="16223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5"/>
            <p:cNvSpPr/>
            <p:nvPr/>
          </p:nvSpPr>
          <p:spPr>
            <a:xfrm>
              <a:off x="6131168" y="5538118"/>
              <a:ext cx="140678" cy="16223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7" name="Google Shape;627;p65"/>
            <p:cNvCxnSpPr/>
            <p:nvPr/>
          </p:nvCxnSpPr>
          <p:spPr>
            <a:xfrm rot="10800000" flipH="1">
              <a:off x="6268915" y="3921369"/>
              <a:ext cx="1002323" cy="1529862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628" name="Google Shape;628;p65"/>
            <p:cNvSpPr txBox="1"/>
            <p:nvPr/>
          </p:nvSpPr>
          <p:spPr>
            <a:xfrm>
              <a:off x="6400799" y="3235079"/>
              <a:ext cx="7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e(x)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5"/>
            <p:cNvSpPr txBox="1"/>
            <p:nvPr/>
          </p:nvSpPr>
          <p:spPr>
            <a:xfrm>
              <a:off x="11353800" y="3370241"/>
              <a:ext cx="7473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5"/>
            <p:cNvSpPr txBox="1"/>
            <p:nvPr/>
          </p:nvSpPr>
          <p:spPr>
            <a:xfrm>
              <a:off x="11353800" y="2748775"/>
              <a:ext cx="7473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5"/>
            <p:cNvSpPr txBox="1"/>
            <p:nvPr/>
          </p:nvSpPr>
          <p:spPr>
            <a:xfrm>
              <a:off x="6655782" y="5152291"/>
              <a:ext cx="335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求 e(x) – p(x) 的根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2" name="Google Shape;632;p65"/>
            <p:cNvCxnSpPr/>
            <p:nvPr/>
          </p:nvCxnSpPr>
          <p:spPr>
            <a:xfrm rot="10800000" flipH="1">
              <a:off x="4662854" y="3604411"/>
              <a:ext cx="1896208" cy="1917213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633" name="Google Shape;633;p65"/>
            <p:cNvSpPr txBox="1"/>
            <p:nvPr/>
          </p:nvSpPr>
          <p:spPr>
            <a:xfrm>
              <a:off x="5086350" y="3628190"/>
              <a:ext cx="7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p(x)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4" name="Google Shape;634;p65"/>
            <p:cNvCxnSpPr/>
            <p:nvPr/>
          </p:nvCxnSpPr>
          <p:spPr>
            <a:xfrm flipH="1">
              <a:off x="7429501" y="2294486"/>
              <a:ext cx="1011114" cy="140310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35" name="Google Shape;635;p6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36" name="Google Shape;636;p6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37" name="Google Shape;637;p6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9" name="Google Shape;639;p6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41" name="Google Shape;641;p6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42" name="Google Shape;642;p6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3" name="Google Shape;643;p6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4" name="Google Shape;644;p6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5" name="Google Shape;645;p6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46" name="Google Shape;646;p65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7" name="Google Shape;647;p65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8" name="Google Shape;648;p65"/>
          <p:cNvSpPr txBox="1"/>
          <p:nvPr/>
        </p:nvSpPr>
        <p:spPr>
          <a:xfrm>
            <a:off x="91440" y="1891934"/>
            <a:ext cx="3513992" cy="320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先令e為該點距離眼睛看出去方向之軸的距離之函數，p為parallax Texture根據該點的Texture Coordinate查到的Texel值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現在要解我們需要的像素值的視差量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因此要解的為e和p的交點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654" name="Google Shape;654;p6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55" name="Google Shape;655;p6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59" name="Google Shape;659;p6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60" name="Google Shape;660;p6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3" name="Google Shape;663;p6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64" name="Google Shape;664;p66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5" name="Google Shape;665;p66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66" name="Google Shape;666;p66"/>
          <p:cNvGrpSpPr/>
          <p:nvPr/>
        </p:nvGrpSpPr>
        <p:grpSpPr>
          <a:xfrm>
            <a:off x="5605802" y="979903"/>
            <a:ext cx="3514300" cy="3092328"/>
            <a:chOff x="6112042" y="1640798"/>
            <a:chExt cx="5385636" cy="4738969"/>
          </a:xfrm>
        </p:grpSpPr>
        <p:sp>
          <p:nvSpPr>
            <p:cNvPr id="667" name="Google Shape;667;p66"/>
            <p:cNvSpPr/>
            <p:nvPr/>
          </p:nvSpPr>
          <p:spPr>
            <a:xfrm>
              <a:off x="6112042" y="4162909"/>
              <a:ext cx="4259179" cy="2125596"/>
            </a:xfrm>
            <a:custGeom>
              <a:avLst/>
              <a:gdLst/>
              <a:ahLst/>
              <a:cxnLst/>
              <a:rect l="l" t="t" r="r" b="b"/>
              <a:pathLst>
                <a:path w="4259179" h="2125596" extrusionOk="0">
                  <a:moveTo>
                    <a:pt x="0" y="24080"/>
                  </a:moveTo>
                  <a:lnTo>
                    <a:pt x="48126" y="16059"/>
                  </a:lnTo>
                  <a:cubicBezTo>
                    <a:pt x="61540" y="13620"/>
                    <a:pt x="74736" y="9966"/>
                    <a:pt x="88232" y="8038"/>
                  </a:cubicBezTo>
                  <a:cubicBezTo>
                    <a:pt x="112200" y="4614"/>
                    <a:pt x="136358" y="2691"/>
                    <a:pt x="160421" y="17"/>
                  </a:cubicBezTo>
                  <a:cubicBezTo>
                    <a:pt x="361227" y="4200"/>
                    <a:pt x="448271" y="-9492"/>
                    <a:pt x="601579" y="16059"/>
                  </a:cubicBezTo>
                  <a:cubicBezTo>
                    <a:pt x="627034" y="20302"/>
                    <a:pt x="687115" y="33877"/>
                    <a:pt x="705853" y="40123"/>
                  </a:cubicBezTo>
                  <a:cubicBezTo>
                    <a:pt x="713874" y="42797"/>
                    <a:pt x="722354" y="44363"/>
                    <a:pt x="729916" y="48144"/>
                  </a:cubicBezTo>
                  <a:cubicBezTo>
                    <a:pt x="738538" y="52455"/>
                    <a:pt x="745609" y="59403"/>
                    <a:pt x="753979" y="64186"/>
                  </a:cubicBezTo>
                  <a:cubicBezTo>
                    <a:pt x="764361" y="70118"/>
                    <a:pt x="774961" y="75787"/>
                    <a:pt x="786063" y="80228"/>
                  </a:cubicBezTo>
                  <a:cubicBezTo>
                    <a:pt x="801764" y="86508"/>
                    <a:pt x="834190" y="96270"/>
                    <a:pt x="834190" y="96270"/>
                  </a:cubicBezTo>
                  <a:cubicBezTo>
                    <a:pt x="842211" y="101617"/>
                    <a:pt x="849631" y="108001"/>
                    <a:pt x="858253" y="112312"/>
                  </a:cubicBezTo>
                  <a:cubicBezTo>
                    <a:pt x="871131" y="118751"/>
                    <a:pt x="886148" y="120723"/>
                    <a:pt x="898358" y="128354"/>
                  </a:cubicBezTo>
                  <a:cubicBezTo>
                    <a:pt x="967024" y="171270"/>
                    <a:pt x="882870" y="139233"/>
                    <a:pt x="946484" y="160438"/>
                  </a:cubicBezTo>
                  <a:cubicBezTo>
                    <a:pt x="1001428" y="215382"/>
                    <a:pt x="975734" y="195980"/>
                    <a:pt x="1018674" y="224607"/>
                  </a:cubicBezTo>
                  <a:lnTo>
                    <a:pt x="1050758" y="272733"/>
                  </a:lnTo>
                  <a:cubicBezTo>
                    <a:pt x="1056105" y="280754"/>
                    <a:pt x="1058779" y="291449"/>
                    <a:pt x="1066800" y="296796"/>
                  </a:cubicBezTo>
                  <a:lnTo>
                    <a:pt x="1090863" y="312838"/>
                  </a:lnTo>
                  <a:cubicBezTo>
                    <a:pt x="1127690" y="368080"/>
                    <a:pt x="1080641" y="300914"/>
                    <a:pt x="1138990" y="368986"/>
                  </a:cubicBezTo>
                  <a:cubicBezTo>
                    <a:pt x="1155740" y="388527"/>
                    <a:pt x="1158070" y="402376"/>
                    <a:pt x="1171074" y="425133"/>
                  </a:cubicBezTo>
                  <a:cubicBezTo>
                    <a:pt x="1175857" y="433503"/>
                    <a:pt x="1180299" y="442379"/>
                    <a:pt x="1187116" y="449196"/>
                  </a:cubicBezTo>
                  <a:cubicBezTo>
                    <a:pt x="1196569" y="458649"/>
                    <a:pt x="1208505" y="465238"/>
                    <a:pt x="1219200" y="473259"/>
                  </a:cubicBezTo>
                  <a:cubicBezTo>
                    <a:pt x="1229895" y="489301"/>
                    <a:pt x="1237651" y="507753"/>
                    <a:pt x="1251284" y="521386"/>
                  </a:cubicBezTo>
                  <a:lnTo>
                    <a:pt x="1291390" y="561491"/>
                  </a:lnTo>
                  <a:cubicBezTo>
                    <a:pt x="1302085" y="572186"/>
                    <a:pt x="1314762" y="572163"/>
                    <a:pt x="1328554" y="575795"/>
                  </a:cubicBezTo>
                  <a:cubicBezTo>
                    <a:pt x="1342346" y="579427"/>
                    <a:pt x="1338954" y="559823"/>
                    <a:pt x="1374140" y="583282"/>
                  </a:cubicBezTo>
                  <a:cubicBezTo>
                    <a:pt x="1407195" y="632865"/>
                    <a:pt x="1408853" y="601062"/>
                    <a:pt x="1437105" y="618307"/>
                  </a:cubicBezTo>
                  <a:cubicBezTo>
                    <a:pt x="1465357" y="635552"/>
                    <a:pt x="1527610" y="670711"/>
                    <a:pt x="1543652" y="686753"/>
                  </a:cubicBezTo>
                  <a:lnTo>
                    <a:pt x="1552475" y="733676"/>
                  </a:lnTo>
                  <a:lnTo>
                    <a:pt x="1573998" y="783139"/>
                  </a:lnTo>
                  <a:cubicBezTo>
                    <a:pt x="1599123" y="833390"/>
                    <a:pt x="1580615" y="824136"/>
                    <a:pt x="1586163" y="839688"/>
                  </a:cubicBezTo>
                  <a:cubicBezTo>
                    <a:pt x="1591711" y="855240"/>
                    <a:pt x="1602717" y="865043"/>
                    <a:pt x="1607285" y="876451"/>
                  </a:cubicBezTo>
                  <a:cubicBezTo>
                    <a:pt x="1611853" y="887859"/>
                    <a:pt x="1605548" y="900113"/>
                    <a:pt x="1613569" y="908134"/>
                  </a:cubicBezTo>
                  <a:cubicBezTo>
                    <a:pt x="1666120" y="1013236"/>
                    <a:pt x="1628497" y="941444"/>
                    <a:pt x="1636295" y="954523"/>
                  </a:cubicBezTo>
                  <a:cubicBezTo>
                    <a:pt x="1644093" y="967602"/>
                    <a:pt x="1651555" y="976546"/>
                    <a:pt x="1660358" y="986607"/>
                  </a:cubicBezTo>
                  <a:cubicBezTo>
                    <a:pt x="1682851" y="1012314"/>
                    <a:pt x="1697175" y="1023608"/>
                    <a:pt x="1724526" y="1042754"/>
                  </a:cubicBezTo>
                  <a:cubicBezTo>
                    <a:pt x="1740321" y="1053810"/>
                    <a:pt x="1755408" y="1066216"/>
                    <a:pt x="1772653" y="1074838"/>
                  </a:cubicBezTo>
                  <a:cubicBezTo>
                    <a:pt x="1782513" y="1079768"/>
                    <a:pt x="1794042" y="1080185"/>
                    <a:pt x="1804737" y="1082859"/>
                  </a:cubicBezTo>
                  <a:cubicBezTo>
                    <a:pt x="1850450" y="1128574"/>
                    <a:pt x="1804331" y="1090707"/>
                    <a:pt x="1860884" y="1114944"/>
                  </a:cubicBezTo>
                  <a:cubicBezTo>
                    <a:pt x="1922497" y="1141350"/>
                    <a:pt x="1842089" y="1122047"/>
                    <a:pt x="1917032" y="1147028"/>
                  </a:cubicBezTo>
                  <a:cubicBezTo>
                    <a:pt x="1937948" y="1154000"/>
                    <a:pt x="1981200" y="1163070"/>
                    <a:pt x="1981200" y="1163070"/>
                  </a:cubicBezTo>
                  <a:cubicBezTo>
                    <a:pt x="1991895" y="1171091"/>
                    <a:pt x="2001327" y="1181155"/>
                    <a:pt x="2013284" y="1187133"/>
                  </a:cubicBezTo>
                  <a:cubicBezTo>
                    <a:pt x="2038698" y="1199840"/>
                    <a:pt x="2066630" y="1203520"/>
                    <a:pt x="2093495" y="1211196"/>
                  </a:cubicBezTo>
                  <a:cubicBezTo>
                    <a:pt x="2174044" y="1234210"/>
                    <a:pt x="2049342" y="1202163"/>
                    <a:pt x="2149642" y="1227238"/>
                  </a:cubicBezTo>
                  <a:cubicBezTo>
                    <a:pt x="2157663" y="1232585"/>
                    <a:pt x="2165083" y="1238969"/>
                    <a:pt x="2173705" y="1243280"/>
                  </a:cubicBezTo>
                  <a:cubicBezTo>
                    <a:pt x="2228283" y="1270570"/>
                    <a:pt x="2163096" y="1225621"/>
                    <a:pt x="2229853" y="1267344"/>
                  </a:cubicBezTo>
                  <a:cubicBezTo>
                    <a:pt x="2241189" y="1274429"/>
                    <a:pt x="2251787" y="1282707"/>
                    <a:pt x="2261937" y="1291407"/>
                  </a:cubicBezTo>
                  <a:cubicBezTo>
                    <a:pt x="2278225" y="1305368"/>
                    <a:pt x="2299497" y="1329440"/>
                    <a:pt x="2310063" y="1347554"/>
                  </a:cubicBezTo>
                  <a:cubicBezTo>
                    <a:pt x="2322113" y="1368211"/>
                    <a:pt x="2331452" y="1390333"/>
                    <a:pt x="2342147" y="1411723"/>
                  </a:cubicBezTo>
                  <a:cubicBezTo>
                    <a:pt x="2365155" y="1457739"/>
                    <a:pt x="2352047" y="1433569"/>
                    <a:pt x="2382253" y="1483912"/>
                  </a:cubicBezTo>
                  <a:cubicBezTo>
                    <a:pt x="2400674" y="1557598"/>
                    <a:pt x="2374051" y="1481680"/>
                    <a:pt x="2414337" y="1532038"/>
                  </a:cubicBezTo>
                  <a:cubicBezTo>
                    <a:pt x="2419619" y="1538640"/>
                    <a:pt x="2418252" y="1548711"/>
                    <a:pt x="2422358" y="1556102"/>
                  </a:cubicBezTo>
                  <a:cubicBezTo>
                    <a:pt x="2431721" y="1572956"/>
                    <a:pt x="2443747" y="1588186"/>
                    <a:pt x="2454442" y="1604228"/>
                  </a:cubicBezTo>
                  <a:cubicBezTo>
                    <a:pt x="2459789" y="1612249"/>
                    <a:pt x="2462772" y="1622507"/>
                    <a:pt x="2470484" y="1628291"/>
                  </a:cubicBezTo>
                  <a:lnTo>
                    <a:pt x="2502569" y="1652354"/>
                  </a:lnTo>
                  <a:cubicBezTo>
                    <a:pt x="2505243" y="1660375"/>
                    <a:pt x="2504611" y="1670438"/>
                    <a:pt x="2510590" y="1676417"/>
                  </a:cubicBezTo>
                  <a:cubicBezTo>
                    <a:pt x="2516569" y="1682396"/>
                    <a:pt x="2526882" y="1681107"/>
                    <a:pt x="2534653" y="1684438"/>
                  </a:cubicBezTo>
                  <a:cubicBezTo>
                    <a:pt x="2545643" y="1689148"/>
                    <a:pt x="2556042" y="1695133"/>
                    <a:pt x="2566737" y="1700480"/>
                  </a:cubicBezTo>
                  <a:cubicBezTo>
                    <a:pt x="2595309" y="1729054"/>
                    <a:pt x="2573189" y="1709526"/>
                    <a:pt x="2622884" y="1740586"/>
                  </a:cubicBezTo>
                  <a:cubicBezTo>
                    <a:pt x="2660104" y="1763849"/>
                    <a:pt x="2636238" y="1754192"/>
                    <a:pt x="2687053" y="1772670"/>
                  </a:cubicBezTo>
                  <a:cubicBezTo>
                    <a:pt x="2702945" y="1778449"/>
                    <a:pt x="2720054" y="1781150"/>
                    <a:pt x="2735179" y="1788712"/>
                  </a:cubicBezTo>
                  <a:cubicBezTo>
                    <a:pt x="2785019" y="1813632"/>
                    <a:pt x="2748384" y="1798214"/>
                    <a:pt x="2799347" y="1812775"/>
                  </a:cubicBezTo>
                  <a:cubicBezTo>
                    <a:pt x="2807477" y="1815098"/>
                    <a:pt x="2815054" y="1819510"/>
                    <a:pt x="2823411" y="1820796"/>
                  </a:cubicBezTo>
                  <a:cubicBezTo>
                    <a:pt x="2849969" y="1824882"/>
                    <a:pt x="2876884" y="1826143"/>
                    <a:pt x="2903621" y="1828817"/>
                  </a:cubicBezTo>
                  <a:cubicBezTo>
                    <a:pt x="2978484" y="1823470"/>
                    <a:pt x="3053671" y="1821544"/>
                    <a:pt x="3128211" y="1812775"/>
                  </a:cubicBezTo>
                  <a:cubicBezTo>
                    <a:pt x="3145005" y="1810799"/>
                    <a:pt x="3159998" y="1801090"/>
                    <a:pt x="3176337" y="1796733"/>
                  </a:cubicBezTo>
                  <a:cubicBezTo>
                    <a:pt x="3182044" y="1795211"/>
                    <a:pt x="3259158" y="1779106"/>
                    <a:pt x="3280611" y="1772670"/>
                  </a:cubicBezTo>
                  <a:cubicBezTo>
                    <a:pt x="3296808" y="1767811"/>
                    <a:pt x="3312332" y="1760729"/>
                    <a:pt x="3328737" y="1756628"/>
                  </a:cubicBezTo>
                  <a:cubicBezTo>
                    <a:pt x="3363067" y="1748045"/>
                    <a:pt x="3363590" y="1747374"/>
                    <a:pt x="3400926" y="1740586"/>
                  </a:cubicBezTo>
                  <a:cubicBezTo>
                    <a:pt x="3416927" y="1737677"/>
                    <a:pt x="3432901" y="1734465"/>
                    <a:pt x="3449053" y="1732565"/>
                  </a:cubicBezTo>
                  <a:cubicBezTo>
                    <a:pt x="3478382" y="1729115"/>
                    <a:pt x="3507874" y="1727218"/>
                    <a:pt x="3537284" y="1724544"/>
                  </a:cubicBezTo>
                  <a:cubicBezTo>
                    <a:pt x="3609474" y="1727218"/>
                    <a:pt x="3681950" y="1725607"/>
                    <a:pt x="3753853" y="1732565"/>
                  </a:cubicBezTo>
                  <a:cubicBezTo>
                    <a:pt x="3765754" y="1733717"/>
                    <a:pt x="3775609" y="1742582"/>
                    <a:pt x="3785937" y="1748607"/>
                  </a:cubicBezTo>
                  <a:cubicBezTo>
                    <a:pt x="3807724" y="1761316"/>
                    <a:pt x="3828623" y="1775493"/>
                    <a:pt x="3850105" y="1788712"/>
                  </a:cubicBezTo>
                  <a:cubicBezTo>
                    <a:pt x="3866192" y="1798612"/>
                    <a:pt x="3927388" y="1833909"/>
                    <a:pt x="3938337" y="1844859"/>
                  </a:cubicBezTo>
                  <a:cubicBezTo>
                    <a:pt x="3946358" y="1852880"/>
                    <a:pt x="3953446" y="1861959"/>
                    <a:pt x="3962400" y="1868923"/>
                  </a:cubicBezTo>
                  <a:cubicBezTo>
                    <a:pt x="3977619" y="1880760"/>
                    <a:pt x="3996893" y="1887374"/>
                    <a:pt x="4010526" y="1901007"/>
                  </a:cubicBezTo>
                  <a:cubicBezTo>
                    <a:pt x="4018547" y="1909028"/>
                    <a:pt x="4027328" y="1916356"/>
                    <a:pt x="4034590" y="1925070"/>
                  </a:cubicBezTo>
                  <a:cubicBezTo>
                    <a:pt x="4040761" y="1932476"/>
                    <a:pt x="4043815" y="1942316"/>
                    <a:pt x="4050632" y="1949133"/>
                  </a:cubicBezTo>
                  <a:cubicBezTo>
                    <a:pt x="4057449" y="1955950"/>
                    <a:pt x="4066674" y="1959828"/>
                    <a:pt x="4074695" y="1965175"/>
                  </a:cubicBezTo>
                  <a:cubicBezTo>
                    <a:pt x="4117476" y="2029347"/>
                    <a:pt x="4061324" y="1951803"/>
                    <a:pt x="4114800" y="2005280"/>
                  </a:cubicBezTo>
                  <a:cubicBezTo>
                    <a:pt x="4177885" y="2068366"/>
                    <a:pt x="4076076" y="1987717"/>
                    <a:pt x="4154905" y="2053407"/>
                  </a:cubicBezTo>
                  <a:cubicBezTo>
                    <a:pt x="4189386" y="2082141"/>
                    <a:pt x="4166857" y="2059383"/>
                    <a:pt x="4203032" y="2077470"/>
                  </a:cubicBezTo>
                  <a:cubicBezTo>
                    <a:pt x="4211654" y="2081781"/>
                    <a:pt x="4219689" y="2087341"/>
                    <a:pt x="4227095" y="2093512"/>
                  </a:cubicBezTo>
                  <a:lnTo>
                    <a:pt x="4259179" y="2125596"/>
                  </a:lnTo>
                </a:path>
              </a:pathLst>
            </a:cu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66"/>
            <p:cNvCxnSpPr/>
            <p:nvPr/>
          </p:nvCxnSpPr>
          <p:spPr>
            <a:xfrm>
              <a:off x="6112042" y="3826042"/>
              <a:ext cx="4259179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66"/>
            <p:cNvCxnSpPr/>
            <p:nvPr/>
          </p:nvCxnSpPr>
          <p:spPr>
            <a:xfrm>
              <a:off x="6112042" y="4194993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66"/>
            <p:cNvCxnSpPr/>
            <p:nvPr/>
          </p:nvCxnSpPr>
          <p:spPr>
            <a:xfrm>
              <a:off x="6112042" y="4636150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1" name="Google Shape;671;p66"/>
            <p:cNvCxnSpPr/>
            <p:nvPr/>
          </p:nvCxnSpPr>
          <p:spPr>
            <a:xfrm>
              <a:off x="6112042" y="5037203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66"/>
            <p:cNvCxnSpPr/>
            <p:nvPr/>
          </p:nvCxnSpPr>
          <p:spPr>
            <a:xfrm>
              <a:off x="6112042" y="5470340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3" name="Google Shape;673;p66"/>
            <p:cNvCxnSpPr/>
            <p:nvPr/>
          </p:nvCxnSpPr>
          <p:spPr>
            <a:xfrm>
              <a:off x="6112042" y="5871392"/>
              <a:ext cx="4259179" cy="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4" name="Google Shape;674;p66"/>
            <p:cNvCxnSpPr/>
            <p:nvPr/>
          </p:nvCxnSpPr>
          <p:spPr>
            <a:xfrm>
              <a:off x="6112042" y="6360695"/>
              <a:ext cx="4259179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5" name="Google Shape;675;p66"/>
            <p:cNvCxnSpPr/>
            <p:nvPr/>
          </p:nvCxnSpPr>
          <p:spPr>
            <a:xfrm flipH="1">
              <a:off x="10635916" y="4636150"/>
              <a:ext cx="8021" cy="154081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6" name="Google Shape;676;p66"/>
            <p:cNvSpPr txBox="1"/>
            <p:nvPr/>
          </p:nvSpPr>
          <p:spPr>
            <a:xfrm>
              <a:off x="10583278" y="5165558"/>
              <a:ext cx="914400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Depth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6"/>
            <p:cNvSpPr txBox="1"/>
            <p:nvPr/>
          </p:nvSpPr>
          <p:spPr>
            <a:xfrm>
              <a:off x="7854615" y="5955268"/>
              <a:ext cx="2865020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Texels of parallax Map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8337884" y="3687816"/>
              <a:ext cx="240631" cy="240632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9" name="Google Shape;679;p66"/>
            <p:cNvCxnSpPr/>
            <p:nvPr/>
          </p:nvCxnSpPr>
          <p:spPr>
            <a:xfrm rot="10800000" flipH="1">
              <a:off x="8626641" y="3609008"/>
              <a:ext cx="537035" cy="14265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0" name="Google Shape;680;p66"/>
            <p:cNvSpPr txBox="1"/>
            <p:nvPr/>
          </p:nvSpPr>
          <p:spPr>
            <a:xfrm>
              <a:off x="9071307" y="3328463"/>
              <a:ext cx="1652337" cy="707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Fragment point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1" name="Google Shape;681;p66"/>
            <p:cNvCxnSpPr/>
            <p:nvPr/>
          </p:nvCxnSpPr>
          <p:spPr>
            <a:xfrm rot="10800000" flipH="1">
              <a:off x="6272463" y="2526632"/>
              <a:ext cx="3320716" cy="3797968"/>
            </a:xfrm>
            <a:prstGeom prst="straightConnector1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82" name="Google Shape;682;p66"/>
            <p:cNvCxnSpPr/>
            <p:nvPr/>
          </p:nvCxnSpPr>
          <p:spPr>
            <a:xfrm rot="10800000" flipH="1">
              <a:off x="7594964" y="2801490"/>
              <a:ext cx="8021" cy="2013284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66"/>
            <p:cNvCxnSpPr/>
            <p:nvPr/>
          </p:nvCxnSpPr>
          <p:spPr>
            <a:xfrm rot="10800000">
              <a:off x="8458200" y="2845692"/>
              <a:ext cx="0" cy="1016436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4" name="Google Shape;684;p66"/>
            <p:cNvCxnSpPr/>
            <p:nvPr/>
          </p:nvCxnSpPr>
          <p:spPr>
            <a:xfrm>
              <a:off x="7602985" y="3064042"/>
              <a:ext cx="85521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685" name="Google Shape;685;p66"/>
            <p:cNvSpPr txBox="1"/>
            <p:nvPr/>
          </p:nvSpPr>
          <p:spPr>
            <a:xfrm>
              <a:off x="6946983" y="2702641"/>
              <a:ext cx="2718135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Δtexture Coordinate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6" name="Google Shape;686;p66"/>
            <p:cNvCxnSpPr/>
            <p:nvPr/>
          </p:nvCxnSpPr>
          <p:spPr>
            <a:xfrm>
              <a:off x="7768891" y="4636150"/>
              <a:ext cx="1" cy="46039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66"/>
            <p:cNvCxnSpPr/>
            <p:nvPr/>
          </p:nvCxnSpPr>
          <p:spPr>
            <a:xfrm>
              <a:off x="7399921" y="4722966"/>
              <a:ext cx="0" cy="31423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688" name="Google Shape;688;p66"/>
            <p:cNvSpPr txBox="1"/>
            <p:nvPr/>
          </p:nvSpPr>
          <p:spPr>
            <a:xfrm>
              <a:off x="7727534" y="4660000"/>
              <a:ext cx="914400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prev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6"/>
            <p:cNvSpPr txBox="1"/>
            <p:nvPr/>
          </p:nvSpPr>
          <p:spPr>
            <a:xfrm>
              <a:off x="6804361" y="4699774"/>
              <a:ext cx="914400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6"/>
            <p:cNvSpPr txBox="1"/>
            <p:nvPr/>
          </p:nvSpPr>
          <p:spPr>
            <a:xfrm>
              <a:off x="9438522" y="2175616"/>
              <a:ext cx="1652337" cy="42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Eye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1" name="Google Shape;691;p66"/>
            <p:cNvCxnSpPr>
              <a:endCxn id="692" idx="5"/>
            </p:cNvCxnSpPr>
            <p:nvPr/>
          </p:nvCxnSpPr>
          <p:spPr>
            <a:xfrm>
              <a:off x="7444886" y="4762985"/>
              <a:ext cx="377400" cy="443100"/>
            </a:xfrm>
            <a:prstGeom prst="straightConnector1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2" name="Google Shape;692;p66"/>
            <p:cNvSpPr/>
            <p:nvPr/>
          </p:nvSpPr>
          <p:spPr>
            <a:xfrm>
              <a:off x="7712744" y="5096543"/>
              <a:ext cx="128337" cy="128337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6"/>
            <p:cNvSpPr/>
            <p:nvPr/>
          </p:nvSpPr>
          <p:spPr>
            <a:xfrm>
              <a:off x="7335753" y="4653971"/>
              <a:ext cx="128337" cy="128337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4" name="Google Shape;694;p66"/>
            <p:cNvGrpSpPr/>
            <p:nvPr/>
          </p:nvGrpSpPr>
          <p:grpSpPr>
            <a:xfrm rot="-2676611" flipH="1">
              <a:off x="9728624" y="1752821"/>
              <a:ext cx="573838" cy="621137"/>
              <a:chOff x="1847273" y="3805382"/>
              <a:chExt cx="932873" cy="861877"/>
            </a:xfrm>
          </p:grpSpPr>
          <p:sp>
            <p:nvSpPr>
              <p:cNvPr id="695" name="Google Shape;695;p66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6" name="Google Shape;696;p66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66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98" name="Google Shape;698;p66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9" name="Google Shape;699;p66"/>
          <p:cNvSpPr txBox="1"/>
          <p:nvPr/>
        </p:nvSpPr>
        <p:spPr>
          <a:xfrm>
            <a:off x="526248" y="1825625"/>
            <a:ext cx="4844339" cy="331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這邊我們的做法是將凹凸面從表面到最深處分成n層，用Greedy Algorithm從第一層由外向內搜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搜索方式是比較本層和下一層(prev, next)的大小，當出現一大一小的時候，引用介值定理（intermediate value theorem），這區間內必然會至少有一個交點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這時，我們就可以拿這區間中的一點作為視差Texture Coordinate的近似值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67"/>
          <p:cNvGrpSpPr/>
          <p:nvPr/>
        </p:nvGrpSpPr>
        <p:grpSpPr>
          <a:xfrm>
            <a:off x="3235096" y="1834902"/>
            <a:ext cx="5853758" cy="3308598"/>
            <a:chOff x="1100620" y="1419622"/>
            <a:chExt cx="5853758" cy="3308598"/>
          </a:xfrm>
        </p:grpSpPr>
        <p:sp>
          <p:nvSpPr>
            <p:cNvPr id="705" name="Google Shape;705;p67"/>
            <p:cNvSpPr/>
            <p:nvPr/>
          </p:nvSpPr>
          <p:spPr>
            <a:xfrm>
              <a:off x="1100620" y="1419622"/>
              <a:ext cx="5853758" cy="33085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vec2 parallax_uv(sampler2D tex_depth ,vec2 uv, vec3 view_dir, int num_layers, float depth_scale) {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layer_depth = 1.0 / float(num_layers);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cur_layer_depth = 0.0;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delta_uv = view_dir.xy * depth_scale / (view_dir.z * float(num_layers));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cur_uv = uv;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 float depth_from_tex = texture2D(tex_depth, cur_uv).r;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for (int i = 0; i &lt; 127; i++) {  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if(i &gt;= num_layers) break;   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cur_layer_depth += layer_depth;    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cur_uv -= delta_uv;    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depth_from_tex = texture2D(tex_depth, cur_uv).r;    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if (depth_from_tex &lt; cur_layer_depth) break;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 }          // Parallax occlusion mapping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vec2 prev_uv = cur_uv + delta_uv;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next = depth_from_tex - cur_layer_depth;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prev = texture2D(tex_depth, prev_uv).r - cur_layer_depth + layer_depth;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weight = next / (next - prev);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return mix(cur_uv, prev_uv, weight);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}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6" name="Google Shape;706;p67"/>
            <p:cNvCxnSpPr/>
            <p:nvPr/>
          </p:nvCxnSpPr>
          <p:spPr>
            <a:xfrm>
              <a:off x="1100620" y="1419622"/>
              <a:ext cx="0" cy="330859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07" name="Google Shape;707;p6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08" name="Google Shape;708;p6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09" name="Google Shape;709;p6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3" name="Google Shape;713;p6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4" name="Google Shape;714;p6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17" name="Google Shape;717;p6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18" name="Google Shape;718;p67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971600" y="1402854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0" name="Google Shape;720;p67"/>
          <p:cNvSpPr txBox="1"/>
          <p:nvPr/>
        </p:nvSpPr>
        <p:spPr>
          <a:xfrm>
            <a:off x="128016" y="1834902"/>
            <a:ext cx="3107080" cy="29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這邊使用了Greedy Algorithm一直往前找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步伐大小等於(最大深度/切割數量)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從最大深度向外尋找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68"/>
          <p:cNvGrpSpPr/>
          <p:nvPr/>
        </p:nvGrpSpPr>
        <p:grpSpPr>
          <a:xfrm>
            <a:off x="3235096" y="1834902"/>
            <a:ext cx="5853758" cy="3308598"/>
            <a:chOff x="1100620" y="1419622"/>
            <a:chExt cx="5853758" cy="3308598"/>
          </a:xfrm>
        </p:grpSpPr>
        <p:sp>
          <p:nvSpPr>
            <p:cNvPr id="726" name="Google Shape;726;p68"/>
            <p:cNvSpPr/>
            <p:nvPr/>
          </p:nvSpPr>
          <p:spPr>
            <a:xfrm>
              <a:off x="1100620" y="1419622"/>
              <a:ext cx="5853758" cy="33085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vec2 parallax_uv(sampler2D tex_depth ,vec2 uv, vec3 view_dir, int num_layers, float depth_scale) {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layer_depth = 1.0 / float(num_layers);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cur_layer_depth = 0.0;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delta_uv = view_dir.xy * depth_scale / (view_dir.z * float(num_layers));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cur_uv = uv;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 float depth_from_tex = texture2D(tex_depth, cur_uv).r;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(int i = 0; i &lt; 127; i++) {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if(i &gt;= num_layers) break;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cur_layer_depth += layer_depth; 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cur_uv -= delta_uv; 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r>
                <a:rPr lang="en-US" sz="1100" b="0" i="0" u="none" strike="noStrike" cap="none">
                  <a:solidFill>
                    <a:srgbClr val="31859B"/>
                  </a:solidFill>
                  <a:latin typeface="Calibri"/>
                  <a:ea typeface="Calibri"/>
                  <a:cs typeface="Calibri"/>
                  <a:sym typeface="Calibri"/>
                </a:rPr>
                <a:t>depth_from_tex = texture2D(tex_depth, cur_uv).r;              </a:t>
              </a:r>
              <a:endParaRPr sz="1100" b="0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31859B"/>
                  </a:solidFill>
                  <a:latin typeface="Calibri"/>
                  <a:ea typeface="Calibri"/>
                  <a:cs typeface="Calibri"/>
                  <a:sym typeface="Calibri"/>
                </a:rPr>
                <a:t>		if (depth_from_tex &lt; cur_layer_depth) break;         </a:t>
              </a:r>
              <a:endParaRPr sz="1100" b="0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}          // Parallax occlusion mapping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vec2 prev_uv = cur_uv + delta_uv;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next = depth_from_tex - cur_layer_depth;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prev = texture2D(tex_depth, prev_uv).r - cur_layer_depth + layer_depth;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weight = next / (next - prev);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return mix(cur_uv, prev_uv, weight);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}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7" name="Google Shape;727;p68"/>
            <p:cNvCxnSpPr/>
            <p:nvPr/>
          </p:nvCxnSpPr>
          <p:spPr>
            <a:xfrm>
              <a:off x="1100620" y="1419622"/>
              <a:ext cx="0" cy="330859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28" name="Google Shape;728;p6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29" name="Google Shape;729;p6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0" name="Google Shape;730;p6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34" name="Google Shape;734;p6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35" name="Google Shape;735;p6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38" name="Google Shape;738;p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39" name="Google Shape;739;p68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971600" y="1402854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1" name="Google Shape;741;p68"/>
          <p:cNvSpPr txBox="1"/>
          <p:nvPr/>
        </p:nvSpPr>
        <p:spPr>
          <a:xfrm>
            <a:off x="266344" y="1879631"/>
            <a:ext cx="2840736" cy="300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一開始，depth_from_tex一定大於cur_layer_depth (除非該處凹凸面深度是0)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一旦出現小於，代表此層和前一層之間必至少存在一個交點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69"/>
          <p:cNvGrpSpPr/>
          <p:nvPr/>
        </p:nvGrpSpPr>
        <p:grpSpPr>
          <a:xfrm>
            <a:off x="3235096" y="1834902"/>
            <a:ext cx="5853758" cy="3308598"/>
            <a:chOff x="1100620" y="1419622"/>
            <a:chExt cx="5853758" cy="3308598"/>
          </a:xfrm>
        </p:grpSpPr>
        <p:sp>
          <p:nvSpPr>
            <p:cNvPr id="747" name="Google Shape;747;p69"/>
            <p:cNvSpPr/>
            <p:nvPr/>
          </p:nvSpPr>
          <p:spPr>
            <a:xfrm>
              <a:off x="1100620" y="1419622"/>
              <a:ext cx="5853758" cy="33085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vec2 parallax_uv(sampler2D tex_depth ,vec2 uv, vec3 view_dir, int num_layers, float depth_scale) {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layer_depth = 1.0 / float(num_layers);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float cur_layer_depth = 0.0;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delta_uv = view_dir.xy * depth_scale / (view_dir.z * float(num_layers));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vec2 cur_uv = uv;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 float depth_from_tex = texture2D(tex_depth, cur_uv).r;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(int i = 0; i &lt; 127; i++) {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if(i &gt;= num_layers) break;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cur_layer_depth += layer_depth; 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cur_uv -= delta_uv; 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depth_from_tex = texture2D(tex_depth, cur_uv).r;     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if (depth_from_tex &lt; cur_layer_depth) break;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}          // Parallax occlusion mapping         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vec2 prev_uv = cur_uv + delta_uv;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float next = depth_from_tex - cur_layer_depth;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float prev = texture2D(tex_depth, prev_uv).r - cur_layer_depth + layer_depth;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float weight = next / (next - prev);         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	return mix(cur_uv, prev_uv, weight); </a:t>
              </a:r>
              <a:endParaRPr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}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8" name="Google Shape;748;p69"/>
            <p:cNvCxnSpPr/>
            <p:nvPr/>
          </p:nvCxnSpPr>
          <p:spPr>
            <a:xfrm>
              <a:off x="1100620" y="1419622"/>
              <a:ext cx="0" cy="330859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49" name="Google Shape;749;p6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50" name="Google Shape;750;p6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51" name="Google Shape;751;p6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55" name="Google Shape;755;p6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56" name="Google Shape;756;p6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59" name="Google Shape;759;p6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760" name="Google Shape;760;p69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1" name="Google Shape;761;p69"/>
          <p:cNvSpPr/>
          <p:nvPr/>
        </p:nvSpPr>
        <p:spPr>
          <a:xfrm>
            <a:off x="971600" y="1402854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62" name="Google Shape;762;p69"/>
          <p:cNvGrpSpPr/>
          <p:nvPr/>
        </p:nvGrpSpPr>
        <p:grpSpPr>
          <a:xfrm>
            <a:off x="247004" y="2217333"/>
            <a:ext cx="2836505" cy="2171773"/>
            <a:chOff x="838198" y="1825625"/>
            <a:chExt cx="3541295" cy="2711396"/>
          </a:xfrm>
        </p:grpSpPr>
        <p:sp>
          <p:nvSpPr>
            <p:cNvPr id="763" name="Google Shape;763;p69"/>
            <p:cNvSpPr txBox="1"/>
            <p:nvPr/>
          </p:nvSpPr>
          <p:spPr>
            <a:xfrm>
              <a:off x="1279404" y="4167689"/>
              <a:ext cx="2902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取直線交點做近似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764" name="Google Shape;764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198" y="1825625"/>
              <a:ext cx="3541295" cy="21508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5" name="Google Shape;765;p69"/>
            <p:cNvCxnSpPr/>
            <p:nvPr/>
          </p:nvCxnSpPr>
          <p:spPr>
            <a:xfrm rot="10800000" flipH="1">
              <a:off x="2377440" y="3105181"/>
              <a:ext cx="86360" cy="105799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71" name="Google Shape;771;p7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72" name="Google Shape;772;p7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3" name="Google Shape;773;p7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4" name="Google Shape;774;p7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77" name="Google Shape;777;p7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80" name="Google Shape;780;p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781" name="Google Shape;781;p70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2" name="Google Shape;782;p70"/>
          <p:cNvSpPr/>
          <p:nvPr/>
        </p:nvSpPr>
        <p:spPr>
          <a:xfrm>
            <a:off x="971600" y="1402854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Parallax Mapping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83" name="Google Shape;783;p70"/>
          <p:cNvGrpSpPr/>
          <p:nvPr/>
        </p:nvGrpSpPr>
        <p:grpSpPr>
          <a:xfrm>
            <a:off x="514760" y="3070120"/>
            <a:ext cx="8180832" cy="1109419"/>
            <a:chOff x="24384" y="2209020"/>
            <a:chExt cx="8180832" cy="1109419"/>
          </a:xfrm>
        </p:grpSpPr>
        <p:sp>
          <p:nvSpPr>
            <p:cNvPr id="784" name="Google Shape;784;p70"/>
            <p:cNvSpPr/>
            <p:nvPr/>
          </p:nvSpPr>
          <p:spPr>
            <a:xfrm>
              <a:off x="24384" y="2210443"/>
              <a:ext cx="8180832" cy="110799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if(uUseParallaxMap){ 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mat3 tbn = transpose(lTangentMatrix);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lTextureCoord = parallax_uv(uParallaxMapSampler , vTextureCoord.st,   normalize(tbn*(-vEye)), lParallaxStep, uDepthScale);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lTangentMatrix = cotangent_frame(vNormal, -vEye, lTextureCoord);  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if(uUseColorMap)texel = texture2D(uSampler, lTextureCoord );       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}</a:t>
              </a: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5" name="Google Shape;785;p70"/>
            <p:cNvCxnSpPr/>
            <p:nvPr/>
          </p:nvCxnSpPr>
          <p:spPr>
            <a:xfrm>
              <a:off x="24384" y="2209020"/>
              <a:ext cx="0" cy="1109419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6" name="Google Shape;786;p70"/>
          <p:cNvSpPr txBox="1"/>
          <p:nvPr/>
        </p:nvSpPr>
        <p:spPr>
          <a:xfrm>
            <a:off x="838200" y="1825625"/>
            <a:ext cx="6757416" cy="152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並且在有啟用parallax Map的表面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以parallax Map重算Texture Coordinate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並重取各個Texel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792" name="Google Shape;792;p7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93" name="Google Shape;793;p7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4" name="Google Shape;794;p7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5" name="Google Shape;795;p7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6" name="Google Shape;796;p7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97" name="Google Shape;797;p7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98" name="Google Shape;798;p7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9" name="Google Shape;799;p7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0" name="Google Shape;800;p7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01" name="Google Shape;801;p7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02" name="Google Shape;802;p71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03" name="Google Shape;803;p71"/>
          <p:cNvGrpSpPr/>
          <p:nvPr/>
        </p:nvGrpSpPr>
        <p:grpSpPr>
          <a:xfrm>
            <a:off x="927976" y="1884954"/>
            <a:ext cx="7167512" cy="2854280"/>
            <a:chOff x="239128" y="1756945"/>
            <a:chExt cx="11544034" cy="4597120"/>
          </a:xfrm>
        </p:grpSpPr>
        <p:pic>
          <p:nvPicPr>
            <p:cNvPr id="804" name="Google Shape;804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14813" y="1756945"/>
              <a:ext cx="3559327" cy="3599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93240" y="1770365"/>
              <a:ext cx="3589922" cy="3572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9128" y="1759368"/>
              <a:ext cx="3556585" cy="355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71"/>
            <p:cNvSpPr txBox="1"/>
            <p:nvPr/>
          </p:nvSpPr>
          <p:spPr>
            <a:xfrm>
              <a:off x="239128" y="5450890"/>
              <a:ext cx="3556586" cy="545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未使用凹凸面貼圖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8" name="Google Shape;808;p71"/>
            <p:cNvSpPr txBox="1"/>
            <p:nvPr/>
          </p:nvSpPr>
          <p:spPr>
            <a:xfrm>
              <a:off x="4217555" y="5450888"/>
              <a:ext cx="3556586" cy="545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Only Normal Map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9" name="Google Shape;809;p71"/>
            <p:cNvSpPr/>
            <p:nvPr/>
          </p:nvSpPr>
          <p:spPr>
            <a:xfrm>
              <a:off x="8193240" y="5412223"/>
              <a:ext cx="3589922" cy="941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Normal Map &amp; 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Parallax Map 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15" name="Google Shape;815;p7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16" name="Google Shape;816;p7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7" name="Google Shape;817;p7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9" name="Google Shape;819;p7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0" name="Google Shape;820;p7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1" name="Google Shape;821;p7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2" name="Google Shape;822;p7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3" name="Google Shape;823;p7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4" name="Google Shape;824;p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25" name="Google Shape;825;p72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6" name="Google Shape;826;p72"/>
          <p:cNvSpPr txBox="1"/>
          <p:nvPr/>
        </p:nvSpPr>
        <p:spPr>
          <a:xfrm>
            <a:off x="542646" y="1834902"/>
            <a:ext cx="8202168" cy="1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 map 與 normal map 的選擇十分重要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不正確的High map 與 normal map 會導致繪製出來的表面看起來不自然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7" name="Google Shape;827;p72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High map 與 normal map 的選擇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8" name="Google Shape;828;p72"/>
          <p:cNvSpPr txBox="1"/>
          <p:nvPr/>
        </p:nvSpPr>
        <p:spPr>
          <a:xfrm>
            <a:off x="542646" y="2568009"/>
            <a:ext cx="5923547" cy="185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並且， Parallax Map (深度資訊) 與 Normal Map (法向量資訊) 基本上是要一致的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29" name="Google Shape;82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1341" y="2808510"/>
            <a:ext cx="2555795" cy="227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35" name="Google Shape;835;p7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36" name="Google Shape;836;p7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7" name="Google Shape;837;p7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8" name="Google Shape;838;p7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9" name="Google Shape;839;p7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40" name="Google Shape;840;p7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41" name="Google Shape;841;p7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2" name="Google Shape;842;p7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3" name="Google Shape;843;p7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44" name="Google Shape;844;p7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845" name="Google Shape;845;p73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6" name="Google Shape;846;p73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4.產生凹凸面貼圖的工具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7" name="Google Shape;847;p73"/>
          <p:cNvSpPr txBox="1"/>
          <p:nvPr/>
        </p:nvSpPr>
        <p:spPr>
          <a:xfrm>
            <a:off x="730188" y="1825625"/>
            <a:ext cx="8122638" cy="311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有些工具可以協助我們產生凹凸面貼圖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http://www.crazybump.com/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https://developer.nvidia.com/nvidia-texture-tools-adobe-photoshop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http://www.zarria.net/nrmphoto/nrmphoto.html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但許多工具都需要收費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53" name="Google Shape;853;p7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54" name="Google Shape;854;p7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7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6" name="Google Shape;856;p7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7" name="Google Shape;857;p7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58" name="Google Shape;858;p7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9" name="Google Shape;859;p7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0" name="Google Shape;860;p7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61" name="Google Shape;861;p7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62" name="Google Shape;862;p7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63" name="Google Shape;863;p74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4" name="Google Shape;864;p74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5.其他產生凹凸面貼圖的方法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5" name="Google Shape;865;p74"/>
          <p:cNvSpPr txBox="1"/>
          <p:nvPr/>
        </p:nvSpPr>
        <p:spPr>
          <a:xfrm>
            <a:off x="236722" y="1702698"/>
            <a:ext cx="8787384" cy="115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若已經有深度圖，如地球表面地形起伏圖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則可以直接以此圖當作Parallax Map 再透過免費工具產生對應的Normal Map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66" name="Google Shape;866;p74"/>
          <p:cNvGrpSpPr/>
          <p:nvPr/>
        </p:nvGrpSpPr>
        <p:grpSpPr>
          <a:xfrm>
            <a:off x="2054352" y="2615489"/>
            <a:ext cx="4772595" cy="2452757"/>
            <a:chOff x="3059722" y="2888640"/>
            <a:chExt cx="7882025" cy="4050771"/>
          </a:xfrm>
        </p:grpSpPr>
        <p:pic>
          <p:nvPicPr>
            <p:cNvPr id="867" name="Google Shape;867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59723" y="2888640"/>
              <a:ext cx="6576646" cy="3288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74"/>
            <p:cNvSpPr/>
            <p:nvPr/>
          </p:nvSpPr>
          <p:spPr>
            <a:xfrm>
              <a:off x="9803424" y="2888640"/>
              <a:ext cx="272561" cy="328832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0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4"/>
            <p:cNvSpPr txBox="1"/>
            <p:nvPr/>
          </p:nvSpPr>
          <p:spPr>
            <a:xfrm>
              <a:off x="10075985" y="5807631"/>
              <a:ext cx="865762" cy="762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Km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4"/>
            <p:cNvSpPr txBox="1"/>
            <p:nvPr/>
          </p:nvSpPr>
          <p:spPr>
            <a:xfrm>
              <a:off x="10075985" y="2888640"/>
              <a:ext cx="865762" cy="762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 Km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09788" y="5807631"/>
              <a:ext cx="363166" cy="298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Google Shape;872;p74"/>
            <p:cNvSpPr txBox="1"/>
            <p:nvPr/>
          </p:nvSpPr>
          <p:spPr>
            <a:xfrm>
              <a:off x="3059722" y="6176963"/>
              <a:ext cx="7397511" cy="762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“Earth Land topography”, NASA, July 21, 2005. https://visibleearth.nasa.gov/view.php?id=73934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一、簡介特殊功能的texture map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1" name="Google Shape;111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2" name="Google Shape;112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7" name="Google Shape;117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971600" y="987574"/>
            <a:ext cx="1460704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（一）前言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246536" y="1480582"/>
            <a:ext cx="8404855" cy="294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目前為止，我們一直將Texture用作一種貼在物體表面的圖像。我們指定一張圖像，並為每個頂點設定紋理座標(紋理座標標明頂點應該對應到紋理圖片中的位置)，然後在fragment shader中，從sampler中取出對應位置的紋理顏色，並將它做為當前相素的顏色輸出。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一張紋理有RGBA四個通道，在shader中，每個通道都是一個float類型的數值，但並沒有限定我們一定要將紋理數據當作顏色來對待。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下面將示範一些利用Texture的Texel儲存非色彩資訊的方式，來定義物體表面的一些非色彩細節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878" name="Google Shape;878;p7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79" name="Google Shape;879;p7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1" name="Google Shape;881;p7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2" name="Google Shape;882;p7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83" name="Google Shape;883;p7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84" name="Google Shape;884;p7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5" name="Google Shape;885;p7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87" name="Google Shape;887;p7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888" name="Google Shape;888;p75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9" name="Google Shape;889;p75"/>
          <p:cNvSpPr txBox="1"/>
          <p:nvPr/>
        </p:nvSpPr>
        <p:spPr>
          <a:xfrm>
            <a:off x="445806" y="1715897"/>
            <a:ext cx="8299008" cy="124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例如GitHub的某開源工具 </a:t>
            </a: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http://cpetry.github.io/NormalMap-Online/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0" name="Google Shape;890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437" y="2336228"/>
            <a:ext cx="4536995" cy="2686861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5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5.其他產生凹凸面貼圖的方法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104" y="2019731"/>
            <a:ext cx="2608616" cy="267014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"/>
          <p:cNvSpPr txBox="1"/>
          <p:nvPr/>
        </p:nvSpPr>
        <p:spPr>
          <a:xfrm>
            <a:off x="1342417" y="4689871"/>
            <a:ext cx="2657624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原圖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8" name="Google Shape;898;p5"/>
          <p:cNvSpPr txBox="1"/>
          <p:nvPr/>
        </p:nvSpPr>
        <p:spPr>
          <a:xfrm>
            <a:off x="4849096" y="4689871"/>
            <a:ext cx="2657624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使用NASA提供的地形起伏圖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9" name="Google Shape;8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932" y="2016955"/>
            <a:ext cx="2651222" cy="27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"/>
          <p:cNvSpPr/>
          <p:nvPr/>
        </p:nvSpPr>
        <p:spPr>
          <a:xfrm>
            <a:off x="5700035" y="2170636"/>
            <a:ext cx="955743" cy="627434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302" y="2016955"/>
            <a:ext cx="2657624" cy="267014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5"/>
          <p:cNvSpPr/>
          <p:nvPr/>
        </p:nvSpPr>
        <p:spPr>
          <a:xfrm>
            <a:off x="2115766" y="2170636"/>
            <a:ext cx="955743" cy="627434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04" name="Google Shape;904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05" name="Google Shape;905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09" name="Google Shape;909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10" name="Google Shape;910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13" name="Google Shape;913;p5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915" name="Google Shape;915;p5"/>
          <p:cNvSpPr/>
          <p:nvPr/>
        </p:nvSpPr>
        <p:spPr>
          <a:xfrm>
            <a:off x="971600" y="1437916"/>
            <a:ext cx="278963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6.觀察青藏高原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21" name="Google Shape;921;p7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22" name="Google Shape;922;p7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3" name="Google Shape;923;p7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4" name="Google Shape;924;p7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5" name="Google Shape;925;p7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26" name="Google Shape;926;p7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27" name="Google Shape;927;p7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8" name="Google Shape;928;p7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9" name="Google Shape;929;p7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30" name="Google Shape;930;p7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931" name="Google Shape;931;p77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2" name="Google Shape;932;p77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 Normal Mapping &amp; Parallax Mapping比較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3" name="Google Shape;933;p77"/>
          <p:cNvSpPr txBox="1"/>
          <p:nvPr/>
        </p:nvSpPr>
        <p:spPr>
          <a:xfrm>
            <a:off x="296823" y="1758569"/>
            <a:ext cx="8305800" cy="23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Normal Mapping 與 Parallax Mapping 搭配才能達到較佳的凹凸面效果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Parallax Mapping不能單獨存在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因為若僅有 Parallax Mapping，則表面的法向量會不正確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而若僅有Normal Mapping，則物體表面看起來仍是平的，僅有明暗效果，而沒有凹進去的感覺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34" name="Google Shape;934;p77"/>
          <p:cNvGrpSpPr/>
          <p:nvPr/>
        </p:nvGrpSpPr>
        <p:grpSpPr>
          <a:xfrm>
            <a:off x="452927" y="3563218"/>
            <a:ext cx="7880305" cy="1164124"/>
            <a:chOff x="1300271" y="4521506"/>
            <a:chExt cx="10038528" cy="1482949"/>
          </a:xfrm>
        </p:grpSpPr>
        <p:grpSp>
          <p:nvGrpSpPr>
            <p:cNvPr id="935" name="Google Shape;935;p77"/>
            <p:cNvGrpSpPr/>
            <p:nvPr/>
          </p:nvGrpSpPr>
          <p:grpSpPr>
            <a:xfrm>
              <a:off x="6711965" y="4521506"/>
              <a:ext cx="4475677" cy="837733"/>
              <a:chOff x="6703264" y="5114300"/>
              <a:chExt cx="4475677" cy="837733"/>
            </a:xfrm>
          </p:grpSpPr>
          <p:sp>
            <p:nvSpPr>
              <p:cNvPr id="936" name="Google Shape;936;p77"/>
              <p:cNvSpPr/>
              <p:nvPr/>
            </p:nvSpPr>
            <p:spPr>
              <a:xfrm>
                <a:off x="6761963" y="5475952"/>
                <a:ext cx="4416978" cy="476081"/>
              </a:xfrm>
              <a:custGeom>
                <a:avLst/>
                <a:gdLst/>
                <a:ahLst/>
                <a:cxnLst/>
                <a:rect l="l" t="t" r="r" b="b"/>
                <a:pathLst>
                  <a:path w="2936630" h="316523" extrusionOk="0">
                    <a:moveTo>
                      <a:pt x="0" y="158262"/>
                    </a:moveTo>
                    <a:cubicBezTo>
                      <a:pt x="11723" y="137747"/>
                      <a:pt x="19471" y="114376"/>
                      <a:pt x="35169" y="96716"/>
                    </a:cubicBezTo>
                    <a:cubicBezTo>
                      <a:pt x="49807" y="80248"/>
                      <a:pt x="78283" y="79555"/>
                      <a:pt x="96715" y="70339"/>
                    </a:cubicBezTo>
                    <a:cubicBezTo>
                      <a:pt x="112000" y="62697"/>
                      <a:pt x="125392" y="51604"/>
                      <a:pt x="140677" y="43962"/>
                    </a:cubicBezTo>
                    <a:cubicBezTo>
                      <a:pt x="148966" y="39817"/>
                      <a:pt x="158449" y="38612"/>
                      <a:pt x="167054" y="35170"/>
                    </a:cubicBezTo>
                    <a:cubicBezTo>
                      <a:pt x="267164" y="-4874"/>
                      <a:pt x="194950" y="20011"/>
                      <a:pt x="254977" y="0"/>
                    </a:cubicBezTo>
                    <a:cubicBezTo>
                      <a:pt x="304800" y="5862"/>
                      <a:pt x="355777" y="5418"/>
                      <a:pt x="404446" y="17585"/>
                    </a:cubicBezTo>
                    <a:cubicBezTo>
                      <a:pt x="416509" y="20601"/>
                      <a:pt x="421271" y="36002"/>
                      <a:pt x="430823" y="43962"/>
                    </a:cubicBezTo>
                    <a:cubicBezTo>
                      <a:pt x="456494" y="65354"/>
                      <a:pt x="509954" y="105508"/>
                      <a:pt x="509954" y="105508"/>
                    </a:cubicBezTo>
                    <a:cubicBezTo>
                      <a:pt x="577362" y="102577"/>
                      <a:pt x="644983" y="102825"/>
                      <a:pt x="712177" y="96716"/>
                    </a:cubicBezTo>
                    <a:cubicBezTo>
                      <a:pt x="743528" y="93866"/>
                      <a:pt x="798767" y="79464"/>
                      <a:pt x="835269" y="70339"/>
                    </a:cubicBezTo>
                    <a:cubicBezTo>
                      <a:pt x="876300" y="76200"/>
                      <a:pt x="917544" y="80720"/>
                      <a:pt x="958361" y="87923"/>
                    </a:cubicBezTo>
                    <a:cubicBezTo>
                      <a:pt x="967488" y="89534"/>
                      <a:pt x="975747" y="94468"/>
                      <a:pt x="984738" y="96716"/>
                    </a:cubicBezTo>
                    <a:cubicBezTo>
                      <a:pt x="999236" y="100341"/>
                      <a:pt x="1014046" y="102577"/>
                      <a:pt x="1028700" y="105508"/>
                    </a:cubicBezTo>
                    <a:cubicBezTo>
                      <a:pt x="1040423" y="114300"/>
                      <a:pt x="1050762" y="125332"/>
                      <a:pt x="1063869" y="131885"/>
                    </a:cubicBezTo>
                    <a:cubicBezTo>
                      <a:pt x="1074677" y="137289"/>
                      <a:pt x="1087464" y="137205"/>
                      <a:pt x="1099038" y="140677"/>
                    </a:cubicBezTo>
                    <a:cubicBezTo>
                      <a:pt x="1116792" y="146003"/>
                      <a:pt x="1133909" y="153385"/>
                      <a:pt x="1151792" y="158262"/>
                    </a:cubicBezTo>
                    <a:cubicBezTo>
                      <a:pt x="1166210" y="162194"/>
                      <a:pt x="1181166" y="163812"/>
                      <a:pt x="1195754" y="167054"/>
                    </a:cubicBezTo>
                    <a:cubicBezTo>
                      <a:pt x="1224893" y="173529"/>
                      <a:pt x="1256293" y="182477"/>
                      <a:pt x="1283677" y="193431"/>
                    </a:cubicBezTo>
                    <a:cubicBezTo>
                      <a:pt x="1346326" y="218490"/>
                      <a:pt x="1292291" y="202122"/>
                      <a:pt x="1354015" y="237393"/>
                    </a:cubicBezTo>
                    <a:cubicBezTo>
                      <a:pt x="1362062" y="241991"/>
                      <a:pt x="1371600" y="243254"/>
                      <a:pt x="1380392" y="246185"/>
                    </a:cubicBezTo>
                    <a:cubicBezTo>
                      <a:pt x="1407802" y="273595"/>
                      <a:pt x="1404328" y="275682"/>
                      <a:pt x="1441938" y="290147"/>
                    </a:cubicBezTo>
                    <a:cubicBezTo>
                      <a:pt x="1467888" y="300128"/>
                      <a:pt x="1521069" y="316523"/>
                      <a:pt x="1521069" y="316523"/>
                    </a:cubicBezTo>
                    <a:cubicBezTo>
                      <a:pt x="1585546" y="313592"/>
                      <a:pt x="1650653" y="317190"/>
                      <a:pt x="1714500" y="307731"/>
                    </a:cubicBezTo>
                    <a:cubicBezTo>
                      <a:pt x="1731405" y="305227"/>
                      <a:pt x="1743522" y="289653"/>
                      <a:pt x="1758461" y="281354"/>
                    </a:cubicBezTo>
                    <a:cubicBezTo>
                      <a:pt x="1923086" y="189896"/>
                      <a:pt x="1695516" y="317222"/>
                      <a:pt x="1820007" y="254977"/>
                    </a:cubicBezTo>
                    <a:cubicBezTo>
                      <a:pt x="1880724" y="224618"/>
                      <a:pt x="1808360" y="246900"/>
                      <a:pt x="1881554" y="228600"/>
                    </a:cubicBezTo>
                    <a:cubicBezTo>
                      <a:pt x="1912460" y="182239"/>
                      <a:pt x="1881317" y="216140"/>
                      <a:pt x="1934307" y="193431"/>
                    </a:cubicBezTo>
                    <a:cubicBezTo>
                      <a:pt x="1944020" y="189269"/>
                      <a:pt x="1951233" y="180573"/>
                      <a:pt x="1960684" y="175847"/>
                    </a:cubicBezTo>
                    <a:cubicBezTo>
                      <a:pt x="1968974" y="171702"/>
                      <a:pt x="1978269" y="169985"/>
                      <a:pt x="1987061" y="167054"/>
                    </a:cubicBezTo>
                    <a:cubicBezTo>
                      <a:pt x="1998784" y="158262"/>
                      <a:pt x="2010306" y="149194"/>
                      <a:pt x="2022230" y="140677"/>
                    </a:cubicBezTo>
                    <a:cubicBezTo>
                      <a:pt x="2030829" y="134535"/>
                      <a:pt x="2040489" y="129858"/>
                      <a:pt x="2048607" y="123093"/>
                    </a:cubicBezTo>
                    <a:cubicBezTo>
                      <a:pt x="2058159" y="115133"/>
                      <a:pt x="2062719" y="98760"/>
                      <a:pt x="2074984" y="96716"/>
                    </a:cubicBezTo>
                    <a:cubicBezTo>
                      <a:pt x="2135762" y="86586"/>
                      <a:pt x="2198077" y="90854"/>
                      <a:pt x="2259623" y="87923"/>
                    </a:cubicBezTo>
                    <a:cubicBezTo>
                      <a:pt x="2268415" y="79131"/>
                      <a:pt x="2273767" y="63771"/>
                      <a:pt x="2286000" y="61547"/>
                    </a:cubicBezTo>
                    <a:cubicBezTo>
                      <a:pt x="2318164" y="55699"/>
                      <a:pt x="2352502" y="69060"/>
                      <a:pt x="2382715" y="79131"/>
                    </a:cubicBezTo>
                    <a:cubicBezTo>
                      <a:pt x="2435469" y="73270"/>
                      <a:pt x="2488786" y="71212"/>
                      <a:pt x="2540977" y="61547"/>
                    </a:cubicBezTo>
                    <a:cubicBezTo>
                      <a:pt x="2568316" y="56484"/>
                      <a:pt x="2593134" y="41914"/>
                      <a:pt x="2620107" y="35170"/>
                    </a:cubicBezTo>
                    <a:lnTo>
                      <a:pt x="2655277" y="26377"/>
                    </a:lnTo>
                    <a:cubicBezTo>
                      <a:pt x="2672861" y="29308"/>
                      <a:pt x="2691740" y="27930"/>
                      <a:pt x="2708030" y="35170"/>
                    </a:cubicBezTo>
                    <a:cubicBezTo>
                      <a:pt x="2719392" y="40220"/>
                      <a:pt x="2724061" y="54650"/>
                      <a:pt x="2734407" y="61547"/>
                    </a:cubicBezTo>
                    <a:cubicBezTo>
                      <a:pt x="2742118" y="66688"/>
                      <a:pt x="2751992" y="67408"/>
                      <a:pt x="2760784" y="70339"/>
                    </a:cubicBezTo>
                    <a:cubicBezTo>
                      <a:pt x="2781299" y="67408"/>
                      <a:pt x="2802480" y="67502"/>
                      <a:pt x="2822330" y="61547"/>
                    </a:cubicBezTo>
                    <a:cubicBezTo>
                      <a:pt x="2832451" y="58511"/>
                      <a:pt x="2838140" y="43962"/>
                      <a:pt x="2848707" y="43962"/>
                    </a:cubicBezTo>
                    <a:cubicBezTo>
                      <a:pt x="2870044" y="43962"/>
                      <a:pt x="2889738" y="55685"/>
                      <a:pt x="2910254" y="61547"/>
                    </a:cubicBezTo>
                    <a:cubicBezTo>
                      <a:pt x="2929149" y="99337"/>
                      <a:pt x="2914731" y="96716"/>
                      <a:pt x="2936630" y="96716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937" name="Google Shape;937;p77"/>
              <p:cNvCxnSpPr/>
              <p:nvPr/>
            </p:nvCxnSpPr>
            <p:spPr>
              <a:xfrm rot="10800000">
                <a:off x="6703264" y="5243110"/>
                <a:ext cx="233100" cy="300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38" name="Google Shape;938;p77"/>
              <p:cNvCxnSpPr/>
              <p:nvPr/>
            </p:nvCxnSpPr>
            <p:spPr>
              <a:xfrm rot="10800000">
                <a:off x="7055107" y="5114300"/>
                <a:ext cx="52899" cy="35504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39" name="Google Shape;939;p77"/>
              <p:cNvCxnSpPr/>
              <p:nvPr/>
            </p:nvCxnSpPr>
            <p:spPr>
              <a:xfrm rot="10800000" flipH="1">
                <a:off x="7408873" y="5219085"/>
                <a:ext cx="181284" cy="3262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0" name="Google Shape;940;p77"/>
              <p:cNvCxnSpPr/>
              <p:nvPr/>
            </p:nvCxnSpPr>
            <p:spPr>
              <a:xfrm rot="10800000" flipH="1">
                <a:off x="7762090" y="5266380"/>
                <a:ext cx="99177" cy="35504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1" name="Google Shape;941;p77"/>
              <p:cNvCxnSpPr/>
              <p:nvPr/>
            </p:nvCxnSpPr>
            <p:spPr>
              <a:xfrm rot="10800000" flipH="1">
                <a:off x="8085094" y="5219085"/>
                <a:ext cx="58974" cy="36266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2" name="Google Shape;942;p77"/>
              <p:cNvCxnSpPr/>
              <p:nvPr/>
            </p:nvCxnSpPr>
            <p:spPr>
              <a:xfrm rot="10800000" flipH="1">
                <a:off x="8393659" y="5317259"/>
                <a:ext cx="123067" cy="32501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3" name="Google Shape;943;p77"/>
              <p:cNvCxnSpPr/>
              <p:nvPr/>
            </p:nvCxnSpPr>
            <p:spPr>
              <a:xfrm rot="10800000" flipH="1">
                <a:off x="8719530" y="5443901"/>
                <a:ext cx="114505" cy="32193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4" name="Google Shape;944;p77"/>
              <p:cNvCxnSpPr/>
              <p:nvPr/>
            </p:nvCxnSpPr>
            <p:spPr>
              <a:xfrm rot="10800000" flipH="1">
                <a:off x="9027224" y="5604868"/>
                <a:ext cx="65054" cy="32193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5" name="Google Shape;945;p77"/>
              <p:cNvCxnSpPr/>
              <p:nvPr/>
            </p:nvCxnSpPr>
            <p:spPr>
              <a:xfrm rot="10800000">
                <a:off x="9269161" y="5642269"/>
                <a:ext cx="67815" cy="28453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6" name="Google Shape;946;p77"/>
              <p:cNvCxnSpPr/>
              <p:nvPr/>
            </p:nvCxnSpPr>
            <p:spPr>
              <a:xfrm rot="10800000">
                <a:off x="9577223" y="5479763"/>
                <a:ext cx="70085" cy="26737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7" name="Google Shape;947;p77"/>
              <p:cNvCxnSpPr/>
              <p:nvPr/>
            </p:nvCxnSpPr>
            <p:spPr>
              <a:xfrm rot="10800000">
                <a:off x="9957564" y="5322717"/>
                <a:ext cx="25749" cy="26515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8" name="Google Shape;948;p77"/>
              <p:cNvCxnSpPr/>
              <p:nvPr/>
            </p:nvCxnSpPr>
            <p:spPr>
              <a:xfrm rot="10800000" flipH="1">
                <a:off x="10285618" y="5291820"/>
                <a:ext cx="26095" cy="26515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49" name="Google Shape;949;p77"/>
              <p:cNvCxnSpPr/>
              <p:nvPr/>
            </p:nvCxnSpPr>
            <p:spPr>
              <a:xfrm rot="10800000">
                <a:off x="10551959" y="5291820"/>
                <a:ext cx="65564" cy="26515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0" name="Google Shape;950;p77"/>
              <p:cNvCxnSpPr/>
              <p:nvPr/>
            </p:nvCxnSpPr>
            <p:spPr>
              <a:xfrm rot="10800000">
                <a:off x="10910954" y="5291820"/>
                <a:ext cx="10739" cy="28465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951" name="Google Shape;951;p77"/>
            <p:cNvGrpSpPr/>
            <p:nvPr/>
          </p:nvGrpSpPr>
          <p:grpSpPr>
            <a:xfrm>
              <a:off x="1428511" y="4531264"/>
              <a:ext cx="4416978" cy="847517"/>
              <a:chOff x="1343742" y="5156358"/>
              <a:chExt cx="4416978" cy="847517"/>
            </a:xfrm>
          </p:grpSpPr>
          <p:sp>
            <p:nvSpPr>
              <p:cNvPr id="952" name="Google Shape;952;p77"/>
              <p:cNvSpPr/>
              <p:nvPr/>
            </p:nvSpPr>
            <p:spPr>
              <a:xfrm>
                <a:off x="1343742" y="5527794"/>
                <a:ext cx="4416978" cy="476081"/>
              </a:xfrm>
              <a:custGeom>
                <a:avLst/>
                <a:gdLst/>
                <a:ahLst/>
                <a:cxnLst/>
                <a:rect l="l" t="t" r="r" b="b"/>
                <a:pathLst>
                  <a:path w="2936630" h="316523" extrusionOk="0">
                    <a:moveTo>
                      <a:pt x="0" y="158262"/>
                    </a:moveTo>
                    <a:cubicBezTo>
                      <a:pt x="11723" y="137747"/>
                      <a:pt x="19471" y="114376"/>
                      <a:pt x="35169" y="96716"/>
                    </a:cubicBezTo>
                    <a:cubicBezTo>
                      <a:pt x="49807" y="80248"/>
                      <a:pt x="78283" y="79555"/>
                      <a:pt x="96715" y="70339"/>
                    </a:cubicBezTo>
                    <a:cubicBezTo>
                      <a:pt x="112000" y="62697"/>
                      <a:pt x="125392" y="51604"/>
                      <a:pt x="140677" y="43962"/>
                    </a:cubicBezTo>
                    <a:cubicBezTo>
                      <a:pt x="148966" y="39817"/>
                      <a:pt x="158449" y="38612"/>
                      <a:pt x="167054" y="35170"/>
                    </a:cubicBezTo>
                    <a:cubicBezTo>
                      <a:pt x="267164" y="-4874"/>
                      <a:pt x="194950" y="20011"/>
                      <a:pt x="254977" y="0"/>
                    </a:cubicBezTo>
                    <a:cubicBezTo>
                      <a:pt x="304800" y="5862"/>
                      <a:pt x="355777" y="5418"/>
                      <a:pt x="404446" y="17585"/>
                    </a:cubicBezTo>
                    <a:cubicBezTo>
                      <a:pt x="416509" y="20601"/>
                      <a:pt x="421271" y="36002"/>
                      <a:pt x="430823" y="43962"/>
                    </a:cubicBezTo>
                    <a:cubicBezTo>
                      <a:pt x="456494" y="65354"/>
                      <a:pt x="509954" y="105508"/>
                      <a:pt x="509954" y="105508"/>
                    </a:cubicBezTo>
                    <a:cubicBezTo>
                      <a:pt x="577362" y="102577"/>
                      <a:pt x="644983" y="102825"/>
                      <a:pt x="712177" y="96716"/>
                    </a:cubicBezTo>
                    <a:cubicBezTo>
                      <a:pt x="743528" y="93866"/>
                      <a:pt x="798767" y="79464"/>
                      <a:pt x="835269" y="70339"/>
                    </a:cubicBezTo>
                    <a:cubicBezTo>
                      <a:pt x="876300" y="76200"/>
                      <a:pt x="917544" y="80720"/>
                      <a:pt x="958361" y="87923"/>
                    </a:cubicBezTo>
                    <a:cubicBezTo>
                      <a:pt x="967488" y="89534"/>
                      <a:pt x="975747" y="94468"/>
                      <a:pt x="984738" y="96716"/>
                    </a:cubicBezTo>
                    <a:cubicBezTo>
                      <a:pt x="999236" y="100341"/>
                      <a:pt x="1014046" y="102577"/>
                      <a:pt x="1028700" y="105508"/>
                    </a:cubicBezTo>
                    <a:cubicBezTo>
                      <a:pt x="1040423" y="114300"/>
                      <a:pt x="1050762" y="125332"/>
                      <a:pt x="1063869" y="131885"/>
                    </a:cubicBezTo>
                    <a:cubicBezTo>
                      <a:pt x="1074677" y="137289"/>
                      <a:pt x="1087464" y="137205"/>
                      <a:pt x="1099038" y="140677"/>
                    </a:cubicBezTo>
                    <a:cubicBezTo>
                      <a:pt x="1116792" y="146003"/>
                      <a:pt x="1133909" y="153385"/>
                      <a:pt x="1151792" y="158262"/>
                    </a:cubicBezTo>
                    <a:cubicBezTo>
                      <a:pt x="1166210" y="162194"/>
                      <a:pt x="1181166" y="163812"/>
                      <a:pt x="1195754" y="167054"/>
                    </a:cubicBezTo>
                    <a:cubicBezTo>
                      <a:pt x="1224893" y="173529"/>
                      <a:pt x="1256293" y="182477"/>
                      <a:pt x="1283677" y="193431"/>
                    </a:cubicBezTo>
                    <a:cubicBezTo>
                      <a:pt x="1346326" y="218490"/>
                      <a:pt x="1292291" y="202122"/>
                      <a:pt x="1354015" y="237393"/>
                    </a:cubicBezTo>
                    <a:cubicBezTo>
                      <a:pt x="1362062" y="241991"/>
                      <a:pt x="1371600" y="243254"/>
                      <a:pt x="1380392" y="246185"/>
                    </a:cubicBezTo>
                    <a:cubicBezTo>
                      <a:pt x="1407802" y="273595"/>
                      <a:pt x="1404328" y="275682"/>
                      <a:pt x="1441938" y="290147"/>
                    </a:cubicBezTo>
                    <a:cubicBezTo>
                      <a:pt x="1467888" y="300128"/>
                      <a:pt x="1521069" y="316523"/>
                      <a:pt x="1521069" y="316523"/>
                    </a:cubicBezTo>
                    <a:cubicBezTo>
                      <a:pt x="1585546" y="313592"/>
                      <a:pt x="1650653" y="317190"/>
                      <a:pt x="1714500" y="307731"/>
                    </a:cubicBezTo>
                    <a:cubicBezTo>
                      <a:pt x="1731405" y="305227"/>
                      <a:pt x="1743522" y="289653"/>
                      <a:pt x="1758461" y="281354"/>
                    </a:cubicBezTo>
                    <a:cubicBezTo>
                      <a:pt x="1923086" y="189896"/>
                      <a:pt x="1695516" y="317222"/>
                      <a:pt x="1820007" y="254977"/>
                    </a:cubicBezTo>
                    <a:cubicBezTo>
                      <a:pt x="1880724" y="224618"/>
                      <a:pt x="1808360" y="246900"/>
                      <a:pt x="1881554" y="228600"/>
                    </a:cubicBezTo>
                    <a:cubicBezTo>
                      <a:pt x="1912460" y="182239"/>
                      <a:pt x="1881317" y="216140"/>
                      <a:pt x="1934307" y="193431"/>
                    </a:cubicBezTo>
                    <a:cubicBezTo>
                      <a:pt x="1944020" y="189269"/>
                      <a:pt x="1951233" y="180573"/>
                      <a:pt x="1960684" y="175847"/>
                    </a:cubicBezTo>
                    <a:cubicBezTo>
                      <a:pt x="1968974" y="171702"/>
                      <a:pt x="1978269" y="169985"/>
                      <a:pt x="1987061" y="167054"/>
                    </a:cubicBezTo>
                    <a:cubicBezTo>
                      <a:pt x="1998784" y="158262"/>
                      <a:pt x="2010306" y="149194"/>
                      <a:pt x="2022230" y="140677"/>
                    </a:cubicBezTo>
                    <a:cubicBezTo>
                      <a:pt x="2030829" y="134535"/>
                      <a:pt x="2040489" y="129858"/>
                      <a:pt x="2048607" y="123093"/>
                    </a:cubicBezTo>
                    <a:cubicBezTo>
                      <a:pt x="2058159" y="115133"/>
                      <a:pt x="2062719" y="98760"/>
                      <a:pt x="2074984" y="96716"/>
                    </a:cubicBezTo>
                    <a:cubicBezTo>
                      <a:pt x="2135762" y="86586"/>
                      <a:pt x="2198077" y="90854"/>
                      <a:pt x="2259623" y="87923"/>
                    </a:cubicBezTo>
                    <a:cubicBezTo>
                      <a:pt x="2268415" y="79131"/>
                      <a:pt x="2273767" y="63771"/>
                      <a:pt x="2286000" y="61547"/>
                    </a:cubicBezTo>
                    <a:cubicBezTo>
                      <a:pt x="2318164" y="55699"/>
                      <a:pt x="2352502" y="69060"/>
                      <a:pt x="2382715" y="79131"/>
                    </a:cubicBezTo>
                    <a:cubicBezTo>
                      <a:pt x="2435469" y="73270"/>
                      <a:pt x="2488786" y="71212"/>
                      <a:pt x="2540977" y="61547"/>
                    </a:cubicBezTo>
                    <a:cubicBezTo>
                      <a:pt x="2568316" y="56484"/>
                      <a:pt x="2593134" y="41914"/>
                      <a:pt x="2620107" y="35170"/>
                    </a:cubicBezTo>
                    <a:lnTo>
                      <a:pt x="2655277" y="26377"/>
                    </a:lnTo>
                    <a:cubicBezTo>
                      <a:pt x="2672861" y="29308"/>
                      <a:pt x="2691740" y="27930"/>
                      <a:pt x="2708030" y="35170"/>
                    </a:cubicBezTo>
                    <a:cubicBezTo>
                      <a:pt x="2719392" y="40220"/>
                      <a:pt x="2724061" y="54650"/>
                      <a:pt x="2734407" y="61547"/>
                    </a:cubicBezTo>
                    <a:cubicBezTo>
                      <a:pt x="2742118" y="66688"/>
                      <a:pt x="2751992" y="67408"/>
                      <a:pt x="2760784" y="70339"/>
                    </a:cubicBezTo>
                    <a:cubicBezTo>
                      <a:pt x="2781299" y="67408"/>
                      <a:pt x="2802480" y="67502"/>
                      <a:pt x="2822330" y="61547"/>
                    </a:cubicBezTo>
                    <a:cubicBezTo>
                      <a:pt x="2832451" y="58511"/>
                      <a:pt x="2838140" y="43962"/>
                      <a:pt x="2848707" y="43962"/>
                    </a:cubicBezTo>
                    <a:cubicBezTo>
                      <a:pt x="2870044" y="43962"/>
                      <a:pt x="2889738" y="55685"/>
                      <a:pt x="2910254" y="61547"/>
                    </a:cubicBezTo>
                    <a:cubicBezTo>
                      <a:pt x="2929149" y="99337"/>
                      <a:pt x="2914731" y="96716"/>
                      <a:pt x="2936630" y="96716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953" name="Google Shape;953;p77"/>
              <p:cNvCxnSpPr/>
              <p:nvPr/>
            </p:nvCxnSpPr>
            <p:spPr>
              <a:xfrm rot="10800000">
                <a:off x="5478470" y="5267135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4" name="Google Shape;954;p77"/>
              <p:cNvCxnSpPr/>
              <p:nvPr/>
            </p:nvCxnSpPr>
            <p:spPr>
              <a:xfrm rot="10800000">
                <a:off x="5167190" y="5251159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5" name="Google Shape;955;p77"/>
              <p:cNvCxnSpPr/>
              <p:nvPr/>
            </p:nvCxnSpPr>
            <p:spPr>
              <a:xfrm rot="10800000">
                <a:off x="4856503" y="5281271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6" name="Google Shape;956;p77"/>
              <p:cNvCxnSpPr/>
              <p:nvPr/>
            </p:nvCxnSpPr>
            <p:spPr>
              <a:xfrm rot="10800000">
                <a:off x="4554312" y="5305840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7" name="Google Shape;957;p77"/>
              <p:cNvCxnSpPr/>
              <p:nvPr/>
            </p:nvCxnSpPr>
            <p:spPr>
              <a:xfrm rot="10800000">
                <a:off x="4215944" y="5483177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8" name="Google Shape;958;p77"/>
              <p:cNvCxnSpPr/>
              <p:nvPr/>
            </p:nvCxnSpPr>
            <p:spPr>
              <a:xfrm rot="10800000">
                <a:off x="3897324" y="5640983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59" name="Google Shape;959;p77"/>
              <p:cNvCxnSpPr/>
              <p:nvPr/>
            </p:nvCxnSpPr>
            <p:spPr>
              <a:xfrm rot="10800000">
                <a:off x="3575148" y="5645876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0" name="Google Shape;960;p77"/>
              <p:cNvCxnSpPr/>
              <p:nvPr/>
            </p:nvCxnSpPr>
            <p:spPr>
              <a:xfrm rot="10800000">
                <a:off x="3255355" y="5450483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1" name="Google Shape;961;p77"/>
              <p:cNvCxnSpPr/>
              <p:nvPr/>
            </p:nvCxnSpPr>
            <p:spPr>
              <a:xfrm rot="10800000">
                <a:off x="2937255" y="5368875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2" name="Google Shape;962;p77"/>
              <p:cNvCxnSpPr/>
              <p:nvPr/>
            </p:nvCxnSpPr>
            <p:spPr>
              <a:xfrm rot="10800000">
                <a:off x="2621109" y="5292351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3" name="Google Shape;963;p77"/>
              <p:cNvCxnSpPr/>
              <p:nvPr/>
            </p:nvCxnSpPr>
            <p:spPr>
              <a:xfrm rot="10800000">
                <a:off x="2315747" y="5323674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4" name="Google Shape;964;p77"/>
              <p:cNvCxnSpPr/>
              <p:nvPr/>
            </p:nvCxnSpPr>
            <p:spPr>
              <a:xfrm rot="10800000">
                <a:off x="2016676" y="5249760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5" name="Google Shape;965;p77"/>
              <p:cNvCxnSpPr/>
              <p:nvPr/>
            </p:nvCxnSpPr>
            <p:spPr>
              <a:xfrm rot="10800000">
                <a:off x="1695799" y="5156358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966" name="Google Shape;966;p77"/>
              <p:cNvCxnSpPr/>
              <p:nvPr/>
            </p:nvCxnSpPr>
            <p:spPr>
              <a:xfrm rot="10800000">
                <a:off x="1372316" y="5315535"/>
                <a:ext cx="2" cy="3448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967" name="Google Shape;967;p77"/>
            <p:cNvSpPr txBox="1"/>
            <p:nvPr/>
          </p:nvSpPr>
          <p:spPr>
            <a:xfrm>
              <a:off x="1300271" y="5655416"/>
              <a:ext cx="4719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僅有Parallax Mapping，而無Normal Mapping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8" name="Google Shape;968;p77"/>
            <p:cNvSpPr txBox="1"/>
            <p:nvPr/>
          </p:nvSpPr>
          <p:spPr>
            <a:xfrm>
              <a:off x="6619507" y="5696678"/>
              <a:ext cx="4719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有Parallax Mapping，也有Normal Mapping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"/>
          <p:cNvSpPr txBox="1"/>
          <p:nvPr/>
        </p:nvSpPr>
        <p:spPr>
          <a:xfrm>
            <a:off x="134220" y="4334180"/>
            <a:ext cx="1937481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Bump Mapping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 txBox="1"/>
          <p:nvPr/>
        </p:nvSpPr>
        <p:spPr>
          <a:xfrm>
            <a:off x="4271201" y="4334180"/>
            <a:ext cx="1985857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Parallax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Google Shape;9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201" y="1835093"/>
            <a:ext cx="1985857" cy="240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5448" y="1834691"/>
            <a:ext cx="1993106" cy="240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7899" y="1836778"/>
            <a:ext cx="1948815" cy="240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220" y="1834691"/>
            <a:ext cx="1937481" cy="240748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6"/>
          <p:cNvSpPr txBox="1"/>
          <p:nvPr/>
        </p:nvSpPr>
        <p:spPr>
          <a:xfrm>
            <a:off x="2187899" y="4334180"/>
            <a:ext cx="1948815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Normal Mapping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 txBox="1"/>
          <p:nvPr/>
        </p:nvSpPr>
        <p:spPr>
          <a:xfrm>
            <a:off x="6385446" y="4334180"/>
            <a:ext cx="2074222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Parallax Mapping 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3521990" y="2294001"/>
            <a:ext cx="614725" cy="743546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5642333" y="2294001"/>
            <a:ext cx="614725" cy="743546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7763829" y="2294001"/>
            <a:ext cx="614725" cy="743546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1456976" y="2294001"/>
            <a:ext cx="614725" cy="743546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986" name="Google Shape;986;p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87" name="Google Shape;987;p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91" name="Google Shape;991;p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92" name="Google Shape;992;p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95" name="Google Shape;995;p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996" name="Google Shape;996;p6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 Normal Mapping &amp; Parallax Mapping比較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351" y="1882213"/>
            <a:ext cx="2492818" cy="309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133" y="1897425"/>
            <a:ext cx="2492818" cy="302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3740" y="1882212"/>
            <a:ext cx="2509994" cy="309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3737" y="1911348"/>
            <a:ext cx="2507553" cy="302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07" name="Google Shape;1007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08" name="Google Shape;1008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12" name="Google Shape;1012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13" name="Google Shape;1013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16" name="Google Shape;1016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017" name="Google Shape;1017;p8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8" name="Google Shape;1018;p8"/>
          <p:cNvSpPr/>
          <p:nvPr/>
        </p:nvSpPr>
        <p:spPr>
          <a:xfrm>
            <a:off x="971600" y="1402854"/>
            <a:ext cx="51975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7. Normal Mapping &amp; Parallax Mapping比較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24" name="Google Shape;1024;p8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25" name="Google Shape;1025;p8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6" name="Google Shape;1026;p8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7" name="Google Shape;1027;p8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8" name="Google Shape;1028;p8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29" name="Google Shape;1029;p8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30" name="Google Shape;1030;p8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33" name="Google Shape;1033;p8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034" name="Google Shape;1034;p80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（三）Specular Mapping (高光貼圖)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5" name="Google Shape;1035;p80"/>
          <p:cNvSpPr/>
          <p:nvPr/>
        </p:nvSpPr>
        <p:spPr>
          <a:xfrm>
            <a:off x="971598" y="1419622"/>
            <a:ext cx="45047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呈現物體表面反光能力細節的Texture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80"/>
          <p:cNvSpPr txBox="1"/>
          <p:nvPr/>
        </p:nvSpPr>
        <p:spPr>
          <a:xfrm>
            <a:off x="532701" y="1652780"/>
            <a:ext cx="8794179" cy="158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Specular Mapping即是將Material的Specular資訊儲存於Texture中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通常會將Shininess資料儲存在內，以灰階圖的方式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例如下圖，白色的部分代表Shininess很高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意味著地球的陸地並不像海洋那麼容易反光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7" name="Google Shape;103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4874" y="3159907"/>
            <a:ext cx="3560646" cy="178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43" name="Google Shape;1043;p8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4" name="Google Shape;1044;p8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5" name="Google Shape;1045;p8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6" name="Google Shape;1046;p8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7" name="Google Shape;1047;p8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48" name="Google Shape;1048;p8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49" name="Google Shape;1049;p8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8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1" name="Google Shape;1051;p8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2" name="Google Shape;1052;p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053" name="Google Shape;1053;p81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（三）Specular Mapping (高光貼圖)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54" name="Google Shape;1054;p81"/>
          <p:cNvGrpSpPr/>
          <p:nvPr/>
        </p:nvGrpSpPr>
        <p:grpSpPr>
          <a:xfrm>
            <a:off x="871728" y="2815269"/>
            <a:ext cx="6553200" cy="1600438"/>
            <a:chOff x="469392" y="3109562"/>
            <a:chExt cx="6553200" cy="1600438"/>
          </a:xfrm>
        </p:grpSpPr>
        <p:sp>
          <p:nvSpPr>
            <p:cNvPr id="1055" name="Google Shape;1055;p81"/>
            <p:cNvSpPr/>
            <p:nvPr/>
          </p:nvSpPr>
          <p:spPr>
            <a:xfrm>
              <a:off x="469392" y="3109562"/>
              <a:ext cx="6553200" cy="16004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vec4 calculateLight(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glLight lightData, glMaterial material_data,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vec3 Normal, vec3 Light, vec3 LightDir, float LightDist, vec3 Eye, vec3 Half,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	vec4 texel, </a:t>
              </a:r>
              <a:r>
                <a:rPr lang="en-US" sz="1400" b="0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float shiness 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{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float I_D = max(dot(Normal,Light),0.0);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float I_S = pow(max(dot(Half,Normal),0.0), </a:t>
              </a:r>
              <a:r>
                <a:rPr lang="en-US" sz="1400" b="0" i="0" u="none" strike="noStrike" cap="non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shiness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);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6" name="Google Shape;1056;p81"/>
            <p:cNvCxnSpPr/>
            <p:nvPr/>
          </p:nvCxnSpPr>
          <p:spPr>
            <a:xfrm>
              <a:off x="469392" y="3109562"/>
              <a:ext cx="0" cy="160043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57" name="Google Shape;1057;p81"/>
          <p:cNvSpPr txBox="1"/>
          <p:nvPr/>
        </p:nvSpPr>
        <p:spPr>
          <a:xfrm>
            <a:off x="838200" y="1691513"/>
            <a:ext cx="6665976" cy="154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先將Fragment Shader中計算光線的函數改成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Shininess以變數的方式傳遞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63" name="Google Shape;1063;p8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4" name="Google Shape;1064;p8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8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8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7" name="Google Shape;1067;p8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8" name="Google Shape;1068;p8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69" name="Google Shape;1069;p8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8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8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2" name="Google Shape;1072;p8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073" name="Google Shape;1073;p82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（三）Specular Mapping (高光貼圖)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74" name="Google Shape;1074;p82"/>
          <p:cNvGrpSpPr/>
          <p:nvPr/>
        </p:nvGrpSpPr>
        <p:grpSpPr>
          <a:xfrm>
            <a:off x="593304" y="2585449"/>
            <a:ext cx="7679054" cy="2246769"/>
            <a:chOff x="692188" y="2124183"/>
            <a:chExt cx="7679054" cy="2246769"/>
          </a:xfrm>
        </p:grpSpPr>
        <p:sp>
          <p:nvSpPr>
            <p:cNvPr id="1075" name="Google Shape;1075;p82"/>
            <p:cNvSpPr/>
            <p:nvPr/>
          </p:nvSpPr>
          <p:spPr>
            <a:xfrm>
              <a:off x="692188" y="2124183"/>
              <a:ext cx="7679054" cy="2246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float shiness = uFrontMaterial.shiness;    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if(uUseSpecularMap) </a:t>
              </a:r>
              <a:r>
                <a:rPr lang="en-US" sz="1400" b="0" i="0" u="none" strike="noStrike" cap="non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shiness = shiness * texture2D(uSpecularMapSampler, lTextureCoord ).r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;    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illumination +=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clamp(              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calculateLight(uLights[i], uFrontMaterial,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Normal, Light, LightDir, LightDist, Eye, Half,               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texel, shiness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).rgb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, 0.0, 1.0)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;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6" name="Google Shape;1076;p82"/>
            <p:cNvCxnSpPr/>
            <p:nvPr/>
          </p:nvCxnSpPr>
          <p:spPr>
            <a:xfrm>
              <a:off x="704380" y="2124183"/>
              <a:ext cx="0" cy="2246769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77" name="Google Shape;1077;p82"/>
          <p:cNvSpPr txBox="1"/>
          <p:nvPr/>
        </p:nvSpPr>
        <p:spPr>
          <a:xfrm>
            <a:off x="692200" y="1612269"/>
            <a:ext cx="68304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類似前面凹凸面的例子，將有啟用Specular Map之表面的Shininess用Specular Map的Texture值取代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83" name="Google Shape;1083;p8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84" name="Google Shape;1084;p8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5" name="Google Shape;1085;p8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6" name="Google Shape;1086;p8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7" name="Google Shape;1087;p8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8" name="Google Shape;1088;p8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89" name="Google Shape;1089;p8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0" name="Google Shape;1090;p8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1" name="Google Shape;1091;p8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2" name="Google Shape;1092;p8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093" name="Google Shape;1093;p83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（三）Specular Mapping (高光貼圖)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94" name="Google Shape;1094;p83"/>
          <p:cNvGrpSpPr/>
          <p:nvPr/>
        </p:nvGrpSpPr>
        <p:grpSpPr>
          <a:xfrm>
            <a:off x="117360" y="1802420"/>
            <a:ext cx="9026640" cy="2370320"/>
            <a:chOff x="169987" y="2511107"/>
            <a:chExt cx="12003360" cy="3151982"/>
          </a:xfrm>
        </p:grpSpPr>
        <p:pic>
          <p:nvPicPr>
            <p:cNvPr id="1095" name="Google Shape;1095;p83"/>
            <p:cNvPicPr preferRelativeResize="0"/>
            <p:nvPr/>
          </p:nvPicPr>
          <p:blipFill rotWithShape="1">
            <a:blip r:embed="rId3">
              <a:alphaModFix/>
            </a:blip>
            <a:srcRect l="66941" t="32947" b="32062"/>
            <a:stretch/>
          </p:blipFill>
          <p:spPr>
            <a:xfrm>
              <a:off x="199832" y="2511107"/>
              <a:ext cx="2634761" cy="27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83"/>
            <p:cNvPicPr preferRelativeResize="0"/>
            <p:nvPr/>
          </p:nvPicPr>
          <p:blipFill rotWithShape="1">
            <a:blip r:embed="rId4">
              <a:alphaModFix/>
            </a:blip>
            <a:srcRect l="65755" t="34151" r="4812" b="32441"/>
            <a:stretch/>
          </p:blipFill>
          <p:spPr>
            <a:xfrm>
              <a:off x="6415489" y="2524135"/>
              <a:ext cx="2416350" cy="2747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83"/>
            <p:cNvSpPr txBox="1"/>
            <p:nvPr/>
          </p:nvSpPr>
          <p:spPr>
            <a:xfrm>
              <a:off x="169987" y="5280147"/>
              <a:ext cx="286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Texture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3"/>
            <p:cNvSpPr txBox="1"/>
            <p:nvPr/>
          </p:nvSpPr>
          <p:spPr>
            <a:xfrm>
              <a:off x="6214057" y="5293757"/>
              <a:ext cx="28379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Color Map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9" name="Google Shape;1099;p83"/>
            <p:cNvPicPr preferRelativeResize="0"/>
            <p:nvPr/>
          </p:nvPicPr>
          <p:blipFill rotWithShape="1">
            <a:blip r:embed="rId5">
              <a:alphaModFix/>
            </a:blip>
            <a:srcRect l="66573" t="33408" r="5473" b="33001"/>
            <a:stretch/>
          </p:blipFill>
          <p:spPr>
            <a:xfrm>
              <a:off x="3476431" y="2542141"/>
              <a:ext cx="2297220" cy="275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p83"/>
            <p:cNvSpPr txBox="1"/>
            <p:nvPr/>
          </p:nvSpPr>
          <p:spPr>
            <a:xfrm>
              <a:off x="3190281" y="5293757"/>
              <a:ext cx="286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Specular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83"/>
            <p:cNvPicPr preferRelativeResize="0"/>
            <p:nvPr/>
          </p:nvPicPr>
          <p:blipFill rotWithShape="1">
            <a:blip r:embed="rId6">
              <a:alphaModFix/>
            </a:blip>
            <a:srcRect l="66116" t="33363" r="4433" b="33092"/>
            <a:stretch/>
          </p:blipFill>
          <p:spPr>
            <a:xfrm>
              <a:off x="9337500" y="2524135"/>
              <a:ext cx="2416350" cy="274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2" name="Google Shape;1102;p83"/>
            <p:cNvSpPr txBox="1"/>
            <p:nvPr/>
          </p:nvSpPr>
          <p:spPr>
            <a:xfrm>
              <a:off x="9051991" y="5293757"/>
              <a:ext cx="31213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Color Map &amp; Specular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08" name="Google Shape;1108;p8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09" name="Google Shape;1109;p8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2" name="Google Shape;1112;p8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13" name="Google Shape;1113;p8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14" name="Google Shape;1114;p8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7" name="Google Shape;1117;p8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118" name="Google Shape;1118;p84"/>
          <p:cNvSpPr/>
          <p:nvPr/>
        </p:nvSpPr>
        <p:spPr>
          <a:xfrm>
            <a:off x="971600" y="987574"/>
            <a:ext cx="45208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（四）Emission Mapping (自發光貼圖)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9" name="Google Shape;1119;p84"/>
          <p:cNvSpPr/>
          <p:nvPr/>
        </p:nvSpPr>
        <p:spPr>
          <a:xfrm>
            <a:off x="971598" y="1419622"/>
            <a:ext cx="42995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呈現物體表面自發光細節的Texture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4"/>
          <p:cNvSpPr txBox="1"/>
          <p:nvPr/>
        </p:nvSpPr>
        <p:spPr>
          <a:xfrm>
            <a:off x="632103" y="1761097"/>
            <a:ext cx="7970520" cy="184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有一些物體在沒有光照射時會自己發出光線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比如螢光物質，但螢光物質的自發光是均勻的，每個地方都會發出相同顏色、強度的光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21" name="Google Shape;1121;p84"/>
          <p:cNvGrpSpPr/>
          <p:nvPr/>
        </p:nvGrpSpPr>
        <p:grpSpPr>
          <a:xfrm>
            <a:off x="3053335" y="2657065"/>
            <a:ext cx="2128266" cy="2229159"/>
            <a:chOff x="4552950" y="3121268"/>
            <a:chExt cx="3089171" cy="3235617"/>
          </a:xfrm>
        </p:grpSpPr>
        <p:pic>
          <p:nvPicPr>
            <p:cNvPr id="1122" name="Google Shape;1122;p84"/>
            <p:cNvPicPr preferRelativeResize="0"/>
            <p:nvPr/>
          </p:nvPicPr>
          <p:blipFill rotWithShape="1">
            <a:blip r:embed="rId3">
              <a:alphaModFix/>
            </a:blip>
            <a:srcRect l="8014" t="4898" r="4363" b="16296"/>
            <a:stretch/>
          </p:blipFill>
          <p:spPr>
            <a:xfrm>
              <a:off x="4552950" y="3121268"/>
              <a:ext cx="3089171" cy="2778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3" name="Google Shape;1123;p84"/>
            <p:cNvSpPr txBox="1"/>
            <p:nvPr/>
          </p:nvSpPr>
          <p:spPr>
            <a:xfrm>
              <a:off x="4552950" y="6049108"/>
              <a:ext cx="3089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均勻自發光材質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一、簡介特殊功能的texture map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8" name="Google Shape;128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9" name="Google Shape;129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" name="Google Shape;132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" name="Google Shape;133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" name="Google Shape;134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" name="Google Shape;136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" name="Google Shape;137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8" name="Google Shape;138;p49"/>
          <p:cNvSpPr/>
          <p:nvPr/>
        </p:nvSpPr>
        <p:spPr>
          <a:xfrm>
            <a:off x="971600" y="987574"/>
            <a:ext cx="1460704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（二）種類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49"/>
          <p:cNvSpPr/>
          <p:nvPr/>
        </p:nvSpPr>
        <p:spPr>
          <a:xfrm>
            <a:off x="1158240" y="2096106"/>
            <a:ext cx="2030100" cy="98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靜態圖像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49"/>
          <p:cNvSpPr/>
          <p:nvPr/>
        </p:nvSpPr>
        <p:spPr>
          <a:xfrm>
            <a:off x="5108448" y="2096106"/>
            <a:ext cx="2030100" cy="98760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動態圖像</a:t>
            </a:r>
            <a:endParaRPr sz="2000" b="1" i="0" u="none" strike="noStrike" cap="none">
              <a:solidFill>
                <a:srgbClr val="24406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49"/>
          <p:cNvSpPr/>
          <p:nvPr/>
        </p:nvSpPr>
        <p:spPr>
          <a:xfrm>
            <a:off x="1158240" y="3090062"/>
            <a:ext cx="3596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表面貼圖 Diffuse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凹凸面貼圖 Bump Mapping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高光貼圖 Specular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環境反射貼圖 Ambient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自發光貼圖 Emission Mapping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49"/>
          <p:cNvSpPr/>
          <p:nvPr/>
        </p:nvSpPr>
        <p:spPr>
          <a:xfrm>
            <a:off x="4998720" y="3083721"/>
            <a:ext cx="3895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環境貼圖 Environmental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影子貼圖 Shadow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9"/>
          <p:cNvSpPr/>
          <p:nvPr/>
        </p:nvSpPr>
        <p:spPr>
          <a:xfrm>
            <a:off x="4827348" y="1576733"/>
            <a:ext cx="259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需使用Render to Texture技術</a:t>
            </a:r>
            <a:endParaRPr sz="14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本章節先不說明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9"/>
          <p:cNvSpPr/>
          <p:nvPr/>
        </p:nvSpPr>
        <p:spPr>
          <a:xfrm>
            <a:off x="2432300" y="942000"/>
            <a:ext cx="359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9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所謂靜態跟動態的區分</a:t>
            </a:r>
            <a:endParaRPr sz="1400" b="0" i="0" u="none" strike="noStrike" cap="none">
              <a:solidFill>
                <a:srgbClr val="FF99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9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並不是指作為texture的圖片是否在動</a:t>
            </a:r>
            <a:endParaRPr sz="1400" b="0" i="0" u="none" strike="noStrike" cap="none">
              <a:solidFill>
                <a:srgbClr val="FF99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49"/>
          <p:cNvSpPr/>
          <p:nvPr/>
        </p:nvSpPr>
        <p:spPr>
          <a:xfrm>
            <a:off x="4998725" y="3752750"/>
            <a:ext cx="41400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在run time途中才會知道呈現的樣貌（動態生成）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使用即時運算的結果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但這些結果不會預先儲存在任何地方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彈性較高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比較吃效能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49"/>
          <p:cNvSpPr/>
          <p:nvPr/>
        </p:nvSpPr>
        <p:spPr>
          <a:xfrm>
            <a:off x="1158250" y="4495900"/>
            <a:ext cx="3143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本身就有具體的資料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內容不會自行變動</a:t>
            </a:r>
            <a:endParaRPr sz="1400" b="0" i="0" u="none" strike="noStrike" cap="non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29" name="Google Shape;1129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30" name="Google Shape;1130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1" name="Google Shape;1131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2" name="Google Shape;1132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3" name="Google Shape;1133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34" name="Google Shape;1134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35" name="Google Shape;1135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6" name="Google Shape;1136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7" name="Google Shape;1137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38" name="Google Shape;1138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139" name="Google Shape;1139;p85"/>
          <p:cNvSpPr/>
          <p:nvPr/>
        </p:nvSpPr>
        <p:spPr>
          <a:xfrm>
            <a:off x="971600" y="987574"/>
            <a:ext cx="45208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（四）Emission Mapping (自發光貼圖)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0" name="Google Shape;1140;p85"/>
          <p:cNvSpPr txBox="1"/>
          <p:nvPr/>
        </p:nvSpPr>
        <p:spPr>
          <a:xfrm>
            <a:off x="841675" y="1551305"/>
            <a:ext cx="7406213" cy="333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而部分物體不是每個點都會發出自發光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例如夜晚的地球表面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1" name="Google Shape;114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246" y="2379397"/>
            <a:ext cx="2340890" cy="25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47" name="Google Shape;1147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48" name="Google Shape;1148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9" name="Google Shape;1149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0" name="Google Shape;1150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1" name="Google Shape;1151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52" name="Google Shape;1152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53" name="Google Shape;1153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4" name="Google Shape;1154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5" name="Google Shape;1155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56" name="Google Shape;1156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157" name="Google Shape;1157;p86"/>
          <p:cNvSpPr/>
          <p:nvPr/>
        </p:nvSpPr>
        <p:spPr>
          <a:xfrm>
            <a:off x="971600" y="987574"/>
            <a:ext cx="45208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（四）Emission Mapping (自發光貼圖)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58" name="Google Shape;1158;p86"/>
          <p:cNvGrpSpPr/>
          <p:nvPr/>
        </p:nvGrpSpPr>
        <p:grpSpPr>
          <a:xfrm>
            <a:off x="853440" y="2708944"/>
            <a:ext cx="6857999" cy="2359059"/>
            <a:chOff x="588422" y="3289262"/>
            <a:chExt cx="10924848" cy="3758000"/>
          </a:xfrm>
        </p:grpSpPr>
        <p:pic>
          <p:nvPicPr>
            <p:cNvPr id="1159" name="Google Shape;1159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6652" y="3289263"/>
              <a:ext cx="4970585" cy="2485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21667" y="3289262"/>
              <a:ext cx="4970585" cy="2485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86"/>
            <p:cNvSpPr txBox="1"/>
            <p:nvPr/>
          </p:nvSpPr>
          <p:spPr>
            <a:xfrm>
              <a:off x="776652" y="5859550"/>
              <a:ext cx="4970585" cy="441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Diffuse Map of Earth.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6"/>
            <p:cNvSpPr txBox="1"/>
            <p:nvPr/>
          </p:nvSpPr>
          <p:spPr>
            <a:xfrm>
              <a:off x="6321666" y="5859550"/>
              <a:ext cx="4970585" cy="441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Emission Map of Earth.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6"/>
            <p:cNvSpPr txBox="1"/>
            <p:nvPr/>
          </p:nvSpPr>
          <p:spPr>
            <a:xfrm>
              <a:off x="588422" y="6311826"/>
              <a:ext cx="10924848" cy="73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“Earth at Night”, NASA, April 3, 2009. https://www.nasa.gov/topics/earth/earthday/gall_earth_night.html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86"/>
          <p:cNvGrpSpPr/>
          <p:nvPr/>
        </p:nvGrpSpPr>
        <p:grpSpPr>
          <a:xfrm>
            <a:off x="2711138" y="2122998"/>
            <a:ext cx="4761559" cy="450320"/>
            <a:chOff x="3891123" y="2495102"/>
            <a:chExt cx="4761559" cy="450320"/>
          </a:xfrm>
        </p:grpSpPr>
        <p:sp>
          <p:nvSpPr>
            <p:cNvPr id="1166" name="Google Shape;1166;p86"/>
            <p:cNvSpPr/>
            <p:nvPr/>
          </p:nvSpPr>
          <p:spPr>
            <a:xfrm>
              <a:off x="3891123" y="2495102"/>
              <a:ext cx="357789" cy="450320"/>
            </a:xfrm>
            <a:prstGeom prst="ellipse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6"/>
            <p:cNvSpPr/>
            <p:nvPr/>
          </p:nvSpPr>
          <p:spPr>
            <a:xfrm>
              <a:off x="4381733" y="2592773"/>
              <a:ext cx="635977" cy="2549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6"/>
            <p:cNvSpPr txBox="1"/>
            <p:nvPr/>
          </p:nvSpPr>
          <p:spPr>
            <a:xfrm>
              <a:off x="5065421" y="2544082"/>
              <a:ext cx="35872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用Emission Mapping 的Texel取代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853440" y="1644246"/>
                <a:ext cx="63447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而這時就可以用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Texture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Map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來定義物體表面各個位置的自發光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使用方法類似直接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Emission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換成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Texel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值和光線值相加即可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1644246"/>
                <a:ext cx="6344768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88" t="-2941" b="-6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75" name="Google Shape;1175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76" name="Google Shape;1176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7" name="Google Shape;1177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8" name="Google Shape;1178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9" name="Google Shape;1179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80" name="Google Shape;1180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81" name="Google Shape;1181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2" name="Google Shape;1182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3" name="Google Shape;1183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84" name="Google Shape;1184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185" name="Google Shape;1185;p87"/>
          <p:cNvSpPr/>
          <p:nvPr/>
        </p:nvSpPr>
        <p:spPr>
          <a:xfrm>
            <a:off x="971600" y="987574"/>
            <a:ext cx="45208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（四）Emission Mapping (自發光貼圖)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86" name="Google Shape;1186;p87"/>
          <p:cNvGrpSpPr/>
          <p:nvPr/>
        </p:nvGrpSpPr>
        <p:grpSpPr>
          <a:xfrm>
            <a:off x="1304139" y="1894715"/>
            <a:ext cx="6151269" cy="2795312"/>
            <a:chOff x="1871067" y="2277574"/>
            <a:chExt cx="8021111" cy="3645022"/>
          </a:xfrm>
        </p:grpSpPr>
        <p:pic>
          <p:nvPicPr>
            <p:cNvPr id="1187" name="Google Shape;1187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1067" y="2277575"/>
              <a:ext cx="3102134" cy="311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15" y="2277574"/>
              <a:ext cx="3105663" cy="3112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Google Shape;1189;p87"/>
            <p:cNvSpPr txBox="1"/>
            <p:nvPr/>
          </p:nvSpPr>
          <p:spPr>
            <a:xfrm>
              <a:off x="1871067" y="5553264"/>
              <a:ext cx="31021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Without Emission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7"/>
            <p:cNvSpPr txBox="1"/>
            <p:nvPr/>
          </p:nvSpPr>
          <p:spPr>
            <a:xfrm>
              <a:off x="6790044" y="5553264"/>
              <a:ext cx="31021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With Emission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三、Code說明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196" name="Google Shape;1196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97" name="Google Shape;1197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8" name="Google Shape;1198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9" name="Google Shape;1199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0" name="Google Shape;1200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01" name="Google Shape;1201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02" name="Google Shape;1202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3" name="Google Shape;1203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4" name="Google Shape;1204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05" name="Google Shape;1205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206" name="Google Shape;1206;p88"/>
          <p:cNvSpPr/>
          <p:nvPr/>
        </p:nvSpPr>
        <p:spPr>
          <a:xfrm>
            <a:off x="971600" y="987574"/>
            <a:ext cx="314929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（一）在GLSL中定義變數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7" name="Google Shape;1207;p88"/>
          <p:cNvSpPr txBox="1"/>
          <p:nvPr/>
        </p:nvSpPr>
        <p:spPr>
          <a:xfrm>
            <a:off x="838200" y="1545209"/>
            <a:ext cx="7385304" cy="177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在GLSL中要先各定義一個Texture開啟與關閉的Boolean變數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和各Texture Map的Sampler變數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08" name="Google Shape;1208;p88"/>
          <p:cNvGrpSpPr/>
          <p:nvPr/>
        </p:nvGrpSpPr>
        <p:grpSpPr>
          <a:xfrm>
            <a:off x="971600" y="2625766"/>
            <a:ext cx="2712720" cy="1384995"/>
            <a:chOff x="1493520" y="3064765"/>
            <a:chExt cx="2712720" cy="1384995"/>
          </a:xfrm>
        </p:grpSpPr>
        <p:sp>
          <p:nvSpPr>
            <p:cNvPr id="1209" name="Google Shape;1209;p88"/>
            <p:cNvSpPr/>
            <p:nvPr/>
          </p:nvSpPr>
          <p:spPr>
            <a:xfrm>
              <a:off x="1493520" y="3064765"/>
              <a:ext cx="2712720" cy="138499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uUseLighting;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uUseColorMap;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uUseSpecularMap;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uUseBumpMap;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uUseParallaxMap;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bool uUseEmissionMap;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0" name="Google Shape;1210;p88"/>
            <p:cNvCxnSpPr/>
            <p:nvPr/>
          </p:nvCxnSpPr>
          <p:spPr>
            <a:xfrm>
              <a:off x="1493520" y="3064765"/>
              <a:ext cx="0" cy="1380939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11" name="Google Shape;1211;p88"/>
          <p:cNvGrpSpPr/>
          <p:nvPr/>
        </p:nvGrpSpPr>
        <p:grpSpPr>
          <a:xfrm>
            <a:off x="3970506" y="2624156"/>
            <a:ext cx="4072128" cy="1169551"/>
            <a:chOff x="1493520" y="3064765"/>
            <a:chExt cx="4072128" cy="1169551"/>
          </a:xfrm>
        </p:grpSpPr>
        <p:sp>
          <p:nvSpPr>
            <p:cNvPr id="1212" name="Google Shape;1212;p88"/>
            <p:cNvSpPr/>
            <p:nvPr/>
          </p:nvSpPr>
          <p:spPr>
            <a:xfrm>
              <a:off x="1493520" y="3064765"/>
              <a:ext cx="4072128" cy="11695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sampler2D uSampler;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sampler2D uSpecularMapSampler;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sampler2D ubumpMapSampler;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sampler2D uParallaxMapSampler;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uniform sampler2D uEmissionMapSampler;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3" name="Google Shape;1213;p88"/>
            <p:cNvCxnSpPr/>
            <p:nvPr/>
          </p:nvCxnSpPr>
          <p:spPr>
            <a:xfrm>
              <a:off x="1493520" y="3064765"/>
              <a:ext cx="0" cy="1169551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三、Code說明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19" name="Google Shape;1219;p8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20" name="Google Shape;1220;p8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1" name="Google Shape;1221;p8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2" name="Google Shape;1222;p8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3" name="Google Shape;1223;p8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24" name="Google Shape;1224;p8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25" name="Google Shape;1225;p8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6" name="Google Shape;1226;p8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7" name="Google Shape;1227;p8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28" name="Google Shape;1228;p8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229" name="Google Shape;1229;p89"/>
          <p:cNvSpPr/>
          <p:nvPr/>
        </p:nvSpPr>
        <p:spPr>
          <a:xfrm>
            <a:off x="971600" y="987574"/>
            <a:ext cx="353944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（二）特定Texture有啟用時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30" name="Google Shape;1230;p89"/>
          <p:cNvGrpSpPr/>
          <p:nvPr/>
        </p:nvGrpSpPr>
        <p:grpSpPr>
          <a:xfrm>
            <a:off x="1081328" y="2381926"/>
            <a:ext cx="5020768" cy="954107"/>
            <a:chOff x="1493520" y="3064765"/>
            <a:chExt cx="5020768" cy="954107"/>
          </a:xfrm>
        </p:grpSpPr>
        <p:sp>
          <p:nvSpPr>
            <p:cNvPr id="1231" name="Google Shape;1231;p89"/>
            <p:cNvSpPr/>
            <p:nvPr/>
          </p:nvSpPr>
          <p:spPr>
            <a:xfrm>
              <a:off x="1493520" y="3064765"/>
              <a:ext cx="5020768" cy="9541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if(uUseEmissionMap){  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illumination += texture2D(uEmissionMapSampler, 	lTextureCoord ).rgb;     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2" name="Google Shape;1232;p89"/>
            <p:cNvCxnSpPr/>
            <p:nvPr/>
          </p:nvCxnSpPr>
          <p:spPr>
            <a:xfrm>
              <a:off x="1493520" y="3064765"/>
              <a:ext cx="0" cy="954107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33" name="Google Shape;1233;p89"/>
          <p:cNvSpPr txBox="1"/>
          <p:nvPr/>
        </p:nvSpPr>
        <p:spPr>
          <a:xfrm>
            <a:off x="838200" y="1465961"/>
            <a:ext cx="7622232" cy="10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並且在特定Texture有啟用時，將之加入計算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以自發光貼圖為例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oogle Shape;1238;p90"/>
          <p:cNvGrpSpPr/>
          <p:nvPr/>
        </p:nvGrpSpPr>
        <p:grpSpPr>
          <a:xfrm>
            <a:off x="4342062" y="1419622"/>
            <a:ext cx="4734600" cy="3600986"/>
            <a:chOff x="1493520" y="3064765"/>
            <a:chExt cx="4734600" cy="3600986"/>
          </a:xfrm>
        </p:grpSpPr>
        <p:sp>
          <p:nvSpPr>
            <p:cNvPr id="1239" name="Google Shape;1239;p90"/>
            <p:cNvSpPr/>
            <p:nvPr/>
          </p:nvSpPr>
          <p:spPr>
            <a:xfrm>
              <a:off x="1493520" y="3064765"/>
              <a:ext cx="4734600" cy="360098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gl.activeTexture(gl.TEXTURE0);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gl.bindTexture(gl.TEXTURE_2D, floorTexture.diffuse);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gl.uniform1i(shaderProgram.samplerUniform, 0);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gl.activeTexture(gl.TEXTURE1);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gl.bindTexture(gl.TEXTURE_2D, null);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gl.uniform1i(shaderProgram.specularMapSamplerUniform, 1);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gl.activeTexture(gl.TEXTURE2);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gl.bindTexture(gl.TEXTURE_2D, floorTexture.bump);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gl.uniform1i(shaderProgram.bumpMapSamplerUniform, 2);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gl.activeTexture(gl.TEXTURE3);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gl.bindTexture(gl.TEXTURE_2D, null);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gl.uniform1i(shaderProgram.emissionMapSamplerUniform, 3);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gl.activeTexture(gl.TEXTURE4);    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gl.bindTexture(gl.TEXTURE_2D, floorTexture.depth);        gl.uniform1i(shaderProgram.parallaxMapSamplerUniform, 4);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40" name="Google Shape;1240;p90"/>
            <p:cNvCxnSpPr/>
            <p:nvPr/>
          </p:nvCxnSpPr>
          <p:spPr>
            <a:xfrm>
              <a:off x="1493520" y="3064765"/>
              <a:ext cx="0" cy="3600986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41" name="Google Shape;1241;p9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三、Code說明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42" name="Google Shape;1242;p9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43" name="Google Shape;1243;p9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4" name="Google Shape;1244;p9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5" name="Google Shape;1245;p9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6" name="Google Shape;1246;p9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47" name="Google Shape;1247;p9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48" name="Google Shape;1248;p9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9" name="Google Shape;1249;p9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0" name="Google Shape;1250;p9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51" name="Google Shape;1251;p9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252" name="Google Shape;1252;p90"/>
          <p:cNvSpPr/>
          <p:nvPr/>
        </p:nvSpPr>
        <p:spPr>
          <a:xfrm>
            <a:off x="971600" y="987574"/>
            <a:ext cx="337046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（三）Bind Texture: 5次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3" name="Google Shape;1253;p90"/>
          <p:cNvSpPr txBox="1"/>
          <p:nvPr/>
        </p:nvSpPr>
        <p:spPr>
          <a:xfrm>
            <a:off x="197768" y="1572022"/>
            <a:ext cx="3863507" cy="197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要注意的部分就是，本例共介紹五種Texture，共有五個圖層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因此需要Bind Texture五次，即使這個物體在該圖層仍然也要給他Bind一個null Texture。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91"/>
          <p:cNvGrpSpPr/>
          <p:nvPr/>
        </p:nvGrpSpPr>
        <p:grpSpPr>
          <a:xfrm>
            <a:off x="4342062" y="1419622"/>
            <a:ext cx="4734600" cy="2677656"/>
            <a:chOff x="1493520" y="3064765"/>
            <a:chExt cx="4734600" cy="2677656"/>
          </a:xfrm>
        </p:grpSpPr>
        <p:sp>
          <p:nvSpPr>
            <p:cNvPr id="1259" name="Google Shape;1259;p91"/>
            <p:cNvSpPr/>
            <p:nvPr/>
          </p:nvSpPr>
          <p:spPr>
            <a:xfrm>
              <a:off x="1493520" y="3064765"/>
              <a:ext cx="4734600" cy="26776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function initTextures() {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earthTexture.diffuse = loadTexture("earth.jpg");        	earthTexture.specular = loadTexture("earth_specular.gif");        	earthTexture.bump = loadTexture("earth_bump.png");        	earthTexture.emission = 	loadTexture("earth_emission.jpg");        	earthTexture.depth = loadTexture("earth_depth.jpg");        	floorTexture.diffuse = loadTexture("floor.png");        	floorTexture.bump = loadTexture("floor_bump.png");        	floorTexture.depth = loadTexture("floor_depth.png");        	crateTexture.diffuse = loadTexture("crate.gif");        	crateTexture.bump = loadTexture("crate_bump.png");        	crateTexture.depth = loadTexture("crate_depth.png");    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0" name="Google Shape;1260;p91"/>
            <p:cNvCxnSpPr/>
            <p:nvPr/>
          </p:nvCxnSpPr>
          <p:spPr>
            <a:xfrm>
              <a:off x="1493520" y="3064765"/>
              <a:ext cx="0" cy="2677656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61" name="Google Shape;1261;p9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三、Code說明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62" name="Google Shape;1262;p9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63" name="Google Shape;1263;p9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4" name="Google Shape;1264;p9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5" name="Google Shape;1265;p9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6" name="Google Shape;1266;p9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67" name="Google Shape;1267;p9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68" name="Google Shape;1268;p9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9" name="Google Shape;1269;p9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70" name="Google Shape;1270;p9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71" name="Google Shape;1271;p9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272" name="Google Shape;1272;p91"/>
          <p:cNvSpPr/>
          <p:nvPr/>
        </p:nvSpPr>
        <p:spPr>
          <a:xfrm>
            <a:off x="971600" y="987574"/>
            <a:ext cx="3370462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（四）其他注意事項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3" name="Google Shape;1273;p91"/>
          <p:cNvSpPr txBox="1"/>
          <p:nvPr/>
        </p:nvSpPr>
        <p:spPr>
          <a:xfrm>
            <a:off x="395536" y="1551305"/>
            <a:ext cx="3645408" cy="177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因為Texture將會需要多個圖層，因此這邊用JavaScript物件的方式來載入並儲存各個圖層的Texture。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9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280" name="Google Shape;1280;p35"/>
          <p:cNvSpPr/>
          <p:nvPr/>
        </p:nvSpPr>
        <p:spPr>
          <a:xfrm>
            <a:off x="2473565" y="1302910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</a:t>
            </a:r>
            <a:r>
              <a:rPr lang="en-US" sz="18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1" name="Google Shape;1281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2" name="Google Shape;1282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283" name="Google Shape;1283;p35"/>
          <p:cNvSpPr/>
          <p:nvPr/>
        </p:nvSpPr>
        <p:spPr>
          <a:xfrm>
            <a:off x="2473565" y="2089294"/>
            <a:ext cx="445149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回家作業9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Bump mapping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將之前作業畫的地球變立體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8254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一、簡介特殊功能的texture map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52" name="Google Shape;152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3" name="Google Shape;153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" name="Google Shape;154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" name="Google Shape;155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" name="Google Shape;156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" name="Google Shape;157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8" name="Google Shape;158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" name="Google Shape;159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1" name="Google Shape;161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2" name="Google Shape;162;p50"/>
          <p:cNvSpPr/>
          <p:nvPr/>
        </p:nvSpPr>
        <p:spPr>
          <a:xfrm>
            <a:off x="971600" y="987574"/>
            <a:ext cx="2570176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（三）Texel儲存資訊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" name="Google Shape;163;p50"/>
          <p:cNvSpPr txBox="1"/>
          <p:nvPr/>
        </p:nvSpPr>
        <p:spPr>
          <a:xfrm>
            <a:off x="131064" y="1548386"/>
            <a:ext cx="8665464" cy="32072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9" name="Google Shape;169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0" name="Google Shape;170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" name="Google Shape;171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" name="Google Shape;172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" name="Google Shape;173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4" name="Google Shape;174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5" name="Google Shape;175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" name="Google Shape;176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" name="Google Shape;177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8" name="Google Shape;178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9" name="Google Shape;179;p51"/>
          <p:cNvSpPr/>
          <p:nvPr/>
        </p:nvSpPr>
        <p:spPr>
          <a:xfrm>
            <a:off x="971600" y="987574"/>
            <a:ext cx="456356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（一）Diffuse Mapping (表面顏色貼圖)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" name="Google Shape;180;p51"/>
          <p:cNvSpPr/>
          <p:nvPr/>
        </p:nvSpPr>
        <p:spPr>
          <a:xfrm>
            <a:off x="971598" y="1419622"/>
            <a:ext cx="40943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呈現物體表面顏色細節的Texture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1"/>
          <p:cNvSpPr txBox="1"/>
          <p:nvPr/>
        </p:nvSpPr>
        <p:spPr>
          <a:xfrm>
            <a:off x="395536" y="1821025"/>
            <a:ext cx="8077968" cy="148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之前所用的Texture都是為了呈現物體表面的顏色，即Diffuse性質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也就是最常用的Texture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又稱為 Color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2" name="Google Shape;182;p51"/>
          <p:cNvGrpSpPr/>
          <p:nvPr/>
        </p:nvGrpSpPr>
        <p:grpSpPr>
          <a:xfrm>
            <a:off x="2038149" y="3115056"/>
            <a:ext cx="1650996" cy="1878255"/>
            <a:chOff x="2078283" y="3633218"/>
            <a:chExt cx="2556566" cy="2908477"/>
          </a:xfrm>
        </p:grpSpPr>
        <p:pic>
          <p:nvPicPr>
            <p:cNvPr id="183" name="Google Shape;183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78283" y="3633218"/>
              <a:ext cx="2556566" cy="253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51"/>
            <p:cNvSpPr txBox="1"/>
            <p:nvPr/>
          </p:nvSpPr>
          <p:spPr>
            <a:xfrm>
              <a:off x="2078283" y="6172363"/>
              <a:ext cx="25565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Texture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1"/>
          <p:cNvGrpSpPr/>
          <p:nvPr/>
        </p:nvGrpSpPr>
        <p:grpSpPr>
          <a:xfrm>
            <a:off x="4897218" y="3115056"/>
            <a:ext cx="1650996" cy="1878255"/>
            <a:chOff x="7186776" y="3633218"/>
            <a:chExt cx="2556566" cy="2908477"/>
          </a:xfrm>
        </p:grpSpPr>
        <p:pic>
          <p:nvPicPr>
            <p:cNvPr id="186" name="Google Shape;186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03667" y="3633218"/>
              <a:ext cx="2539675" cy="2543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51"/>
            <p:cNvSpPr txBox="1"/>
            <p:nvPr/>
          </p:nvSpPr>
          <p:spPr>
            <a:xfrm>
              <a:off x="7186776" y="6172363"/>
              <a:ext cx="25565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With Color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3" name="Google Shape;193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4" name="Google Shape;194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" name="Google Shape;195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6" name="Google Shape;196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8" name="Google Shape;198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9" name="Google Shape;199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0" name="Google Shape;200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3" name="Google Shape;203;p52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4" name="Google Shape;204;p52"/>
          <p:cNvSpPr/>
          <p:nvPr/>
        </p:nvSpPr>
        <p:spPr>
          <a:xfrm>
            <a:off x="971600" y="1419622"/>
            <a:ext cx="40943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呈現物體表面凹凸細節的Texture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52"/>
          <p:cNvGrpSpPr/>
          <p:nvPr/>
        </p:nvGrpSpPr>
        <p:grpSpPr>
          <a:xfrm>
            <a:off x="1103381" y="848270"/>
            <a:ext cx="7323011" cy="4208062"/>
            <a:chOff x="795830" y="-192647"/>
            <a:chExt cx="11640836" cy="6689239"/>
          </a:xfrm>
        </p:grpSpPr>
        <p:pic>
          <p:nvPicPr>
            <p:cNvPr id="206" name="Google Shape;206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5830" y="3110020"/>
              <a:ext cx="2864094" cy="286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93350" y="3110020"/>
              <a:ext cx="2862629" cy="286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70027" y="3110020"/>
              <a:ext cx="2850390" cy="2864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75028" y="-192647"/>
              <a:ext cx="1816472" cy="1816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212181" y="-183855"/>
              <a:ext cx="1816472" cy="18164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52"/>
            <p:cNvSpPr txBox="1"/>
            <p:nvPr/>
          </p:nvSpPr>
          <p:spPr>
            <a:xfrm>
              <a:off x="7357733" y="1690990"/>
              <a:ext cx="2651061" cy="48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2"/>
            <p:cNvSpPr txBox="1"/>
            <p:nvPr/>
          </p:nvSpPr>
          <p:spPr>
            <a:xfrm>
              <a:off x="9862306" y="1690990"/>
              <a:ext cx="2574360" cy="48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Parallax Map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2"/>
            <p:cNvSpPr txBox="1"/>
            <p:nvPr/>
          </p:nvSpPr>
          <p:spPr>
            <a:xfrm>
              <a:off x="795830" y="5992296"/>
              <a:ext cx="2864095" cy="48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無凹凸面貼圖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4" name="Google Shape;214;p52"/>
            <p:cNvSpPr txBox="1"/>
            <p:nvPr/>
          </p:nvSpPr>
          <p:spPr>
            <a:xfrm>
              <a:off x="4393350" y="6007342"/>
              <a:ext cx="2864095" cy="48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Only Normal Map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5" name="Google Shape;215;p52"/>
            <p:cNvSpPr txBox="1"/>
            <p:nvPr/>
          </p:nvSpPr>
          <p:spPr>
            <a:xfrm>
              <a:off x="7775028" y="5974114"/>
              <a:ext cx="4253625" cy="48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Normal Map &amp; Parallax Map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6" name="Google Shape;216;p52"/>
          <p:cNvSpPr txBox="1"/>
          <p:nvPr/>
        </p:nvSpPr>
        <p:spPr>
          <a:xfrm>
            <a:off x="838200" y="1758176"/>
            <a:ext cx="7622232" cy="110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凹凸面貼圖分為兩個部分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Normal Mapping : 用來儲存法向量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Parallax Mapping : 用來儲存表面起伏（視差）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22" name="Google Shape;222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23" name="Google Shape;223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27" name="Google Shape;227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28" name="Google Shape;228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31" name="Google Shape;231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2" name="Google Shape;232;p53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" name="Google Shape;233;p53"/>
          <p:cNvSpPr txBox="1"/>
          <p:nvPr/>
        </p:nvSpPr>
        <p:spPr>
          <a:xfrm>
            <a:off x="395537" y="1978025"/>
            <a:ext cx="6261295" cy="73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凹凸面貼圖顧名思義就是要時做凹凸面用的Texture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34" name="Google Shape;234;p53"/>
          <p:cNvGrpSpPr/>
          <p:nvPr/>
        </p:nvGrpSpPr>
        <p:grpSpPr>
          <a:xfrm>
            <a:off x="395536" y="2635600"/>
            <a:ext cx="7739863" cy="2096390"/>
            <a:chOff x="90854" y="3337501"/>
            <a:chExt cx="11897105" cy="3222404"/>
          </a:xfrm>
        </p:grpSpPr>
        <p:pic>
          <p:nvPicPr>
            <p:cNvPr id="235" name="Google Shape;235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854" y="3337501"/>
              <a:ext cx="2858944" cy="2839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34926" y="3337501"/>
              <a:ext cx="2837934" cy="2842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53"/>
            <p:cNvSpPr txBox="1"/>
            <p:nvPr/>
          </p:nvSpPr>
          <p:spPr>
            <a:xfrm>
              <a:off x="90856" y="6176963"/>
              <a:ext cx="286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Texture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 txBox="1"/>
            <p:nvPr/>
          </p:nvSpPr>
          <p:spPr>
            <a:xfrm>
              <a:off x="9148497" y="6190573"/>
              <a:ext cx="2839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Color Map &amp; Bump Map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" name="Google Shape;239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48497" y="3337501"/>
              <a:ext cx="2839462" cy="2839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53"/>
            <p:cNvSpPr txBox="1"/>
            <p:nvPr/>
          </p:nvSpPr>
          <p:spPr>
            <a:xfrm>
              <a:off x="6134926" y="6190573"/>
              <a:ext cx="28379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Color Map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" name="Google Shape;241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8450" y="3337501"/>
              <a:ext cx="2834919" cy="2839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53"/>
            <p:cNvSpPr txBox="1"/>
            <p:nvPr/>
          </p:nvSpPr>
          <p:spPr>
            <a:xfrm>
              <a:off x="3119083" y="6190573"/>
              <a:ext cx="2839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Only Bump Map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53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7246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二、靜態圖像內容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49" name="Google Shape;249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50" name="Google Shape;250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1" name="Google Shape;251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" name="Google Shape;252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" name="Google Shape;253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54" name="Google Shape;254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55" name="Google Shape;255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6" name="Google Shape;256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7" name="Google Shape;257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58" name="Google Shape;258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9" name="Google Shape;259;p54"/>
          <p:cNvSpPr/>
          <p:nvPr/>
        </p:nvSpPr>
        <p:spPr>
          <a:xfrm>
            <a:off x="971600" y="987574"/>
            <a:ext cx="427096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（二）Bump Mapping (凹凸面貼圖)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" name="Google Shape;260;p54"/>
          <p:cNvSpPr/>
          <p:nvPr/>
        </p:nvSpPr>
        <p:spPr>
          <a:xfrm>
            <a:off x="971600" y="1469158"/>
            <a:ext cx="289936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Normal Mapping  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1" name="Google Shape;261;p54"/>
          <p:cNvSpPr txBox="1"/>
          <p:nvPr/>
        </p:nvSpPr>
        <p:spPr>
          <a:xfrm>
            <a:off x="463055" y="1882004"/>
            <a:ext cx="8139568" cy="167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這是一個特殊的Texture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這個Texture Map 中存的不是顏色值，而是該指定位置的法向量 (x, y, z)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圖檔看起來類似這樣 : ((R,G,B)，例如藍色的部分就代表其z軸分量很大，該部分是平坦的，以此類推)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2" name="Google Shape;2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014" y="3164960"/>
            <a:ext cx="1667258" cy="166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1913</Words>
  <Application>Microsoft Office PowerPoint</Application>
  <PresentationFormat>如螢幕大小 (16:9)</PresentationFormat>
  <Paragraphs>509</Paragraphs>
  <Slides>47</Slides>
  <Notes>47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WebGL  Lesson 9</vt:lpstr>
      <vt:lpstr>Outline</vt:lpstr>
      <vt:lpstr>一、簡介特殊功能的texture map</vt:lpstr>
      <vt:lpstr>一、簡介特殊功能的texture map</vt:lpstr>
      <vt:lpstr>一、簡介特殊功能的texture map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二、靜態圖像內容</vt:lpstr>
      <vt:lpstr>三、Code說明</vt:lpstr>
      <vt:lpstr>三、Code說明</vt:lpstr>
      <vt:lpstr>三、Code說明</vt:lpstr>
      <vt:lpstr>三、Code說明</vt:lpstr>
      <vt:lpstr>Lesson 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9</dc:title>
  <dc:creator>X</dc:creator>
  <cp:lastModifiedBy>X</cp:lastModifiedBy>
  <cp:revision>5</cp:revision>
  <dcterms:created xsi:type="dcterms:W3CDTF">2020-06-27T07:16:06Z</dcterms:created>
  <dcterms:modified xsi:type="dcterms:W3CDTF">2020-11-23T04:59:40Z</dcterms:modified>
</cp:coreProperties>
</file>